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_rels/notesSlide9.xml.rels" ContentType="application/vnd.openxmlformats-package.relationships+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notesSlides/_rels/notesSlide14.xml.rels" ContentType="application/vnd.openxmlformats-package.relationships+xml"/>
  <Override PartName="/ppt/notesSlides/_rels/notesSlide16.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50.xml" ContentType="application/vnd.openxmlformats-officedocument.presentationml.slideLayout+xml"/>
  <Override PartName="/ppt/slideLayouts/slideLayout1.xml" ContentType="application/vnd.openxmlformats-officedocument.presentationml.slideLayout+xml"/>
  <Override PartName="/ppt/slideLayouts/slideLayout51.xml" ContentType="application/vnd.openxmlformats-officedocument.presentationml.slideLayout+xml"/>
  <Override PartName="/ppt/slideLayouts/slideLayout2.xml" ContentType="application/vnd.openxmlformats-officedocument.presentationml.slideLayout+xml"/>
  <Override PartName="/ppt/slideLayouts/slideLayout52.xml" ContentType="application/vnd.openxmlformats-officedocument.presentationml.slideLayout+xml"/>
  <Override PartName="/ppt/slideLayouts/slideLayout3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1.xml" ContentType="application/vnd.openxmlformats-officedocument.presentationml.slideLayout+xml"/>
  <Override PartName="/ppt/slideLayouts/slideLayout5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32.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33.xml" ContentType="application/vnd.openxmlformats-officedocument.presentationml.slideLayout+xml"/>
  <Override PartName="/ppt/slideLayouts/slideLayout55.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34.xml" ContentType="application/vnd.openxmlformats-officedocument.presentationml.slideLayout+xml"/>
  <Override PartName="/ppt/slideLayouts/slideLayout56.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35.xml" ContentType="application/vnd.openxmlformats-officedocument.presentationml.slideLayout+xml"/>
  <Override PartName="/ppt/slideLayouts/slideLayout57.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36.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37.xml" ContentType="application/vnd.openxmlformats-officedocument.presentationml.slideLayout+xml"/>
  <Override PartName="/ppt/slideLayouts/slideLayout59.xml" ContentType="application/vnd.openxmlformats-officedocument.presentationml.slideLayout+xml"/>
  <Override PartName="/ppt/slideLayouts/slideLayout16.xml" ContentType="application/vnd.openxmlformats-officedocument.presentationml.slideLayout+xml"/>
  <Override PartName="/ppt/slideLayouts/slideLayout38.xml" ContentType="application/vnd.openxmlformats-officedocument.presentationml.slideLayout+xml"/>
  <Override PartName="/ppt/slideLayouts/slideLayout17.xml" ContentType="application/vnd.openxmlformats-officedocument.presentationml.slideLayout+xml"/>
  <Override PartName="/ppt/slideLayouts/slideLayout3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42.xml" ContentType="application/vnd.openxmlformats-officedocument.presentationml.slideLayout+xml"/>
  <Override PartName="/ppt/slideLayouts/slideLayout21.xml" ContentType="application/vnd.openxmlformats-officedocument.presentationml.slideLayout+xml"/>
  <Override PartName="/ppt/slideLayouts/slideLayout43.xml" ContentType="application/vnd.openxmlformats-officedocument.presentationml.slideLayout+xml"/>
  <Override PartName="/ppt/slideLayouts/slideLayout22.xml" ContentType="application/vnd.openxmlformats-officedocument.presentationml.slideLayout+xml"/>
  <Override PartName="/ppt/slideLayouts/slideLayout44.xml" ContentType="application/vnd.openxmlformats-officedocument.presentationml.slideLayout+xml"/>
  <Override PartName="/ppt/slideLayouts/slideLayout23.xml" ContentType="application/vnd.openxmlformats-officedocument.presentationml.slideLayout+xml"/>
  <Override PartName="/ppt/slideLayouts/slideLayout45.xml" ContentType="application/vnd.openxmlformats-officedocument.presentationml.slideLayout+xml"/>
  <Override PartName="/ppt/slideLayouts/slideLayout24.xml" ContentType="application/vnd.openxmlformats-officedocument.presentationml.slideLayout+xml"/>
  <Override PartName="/ppt/slideLayouts/slideLayout46.xml" ContentType="application/vnd.openxmlformats-officedocument.presentationml.slideLayout+xml"/>
  <Override PartName="/ppt/slideLayouts/slideLayout25.xml" ContentType="application/vnd.openxmlformats-officedocument.presentationml.slideLayout+xml"/>
  <Override PartName="/ppt/slideLayouts/slideLayout47.xml" ContentType="application/vnd.openxmlformats-officedocument.presentationml.slideLayout+xml"/>
  <Override PartName="/ppt/slideLayouts/slideLayout26.xml" ContentType="application/vnd.openxmlformats-officedocument.presentationml.slideLayout+xml"/>
  <Override PartName="/ppt/slideLayouts/slideLayout48.xml" ContentType="application/vnd.openxmlformats-officedocument.presentationml.slideLayout+xml"/>
  <Override PartName="/ppt/slideLayouts/slideLayout27.xml" ContentType="application/vnd.openxmlformats-officedocument.presentationml.slideLayout+xml"/>
  <Override PartName="/ppt/slideLayouts/slideLayout49.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60.xml" ContentType="application/vnd.openxmlformats-officedocument.presentationml.slideLayout+xml"/>
  <Override PartName="/ppt/slideLayouts/_rels/slideLayout50.xml.rels" ContentType="application/vnd.openxmlformats-package.relationships+xml"/>
  <Override PartName="/ppt/slideLayouts/_rels/slideLayout1.xml.rels" ContentType="application/vnd.openxmlformats-package.relationships+xml"/>
  <Override PartName="/ppt/slideLayouts/_rels/slideLayout51.xml.rels" ContentType="application/vnd.openxmlformats-package.relationships+xml"/>
  <Override PartName="/ppt/slideLayouts/_rels/slideLayout2.xml.rels" ContentType="application/vnd.openxmlformats-package.relationships+xml"/>
  <Override PartName="/ppt/slideLayouts/_rels/slideLayout5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5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54.xml.rels" ContentType="application/vnd.openxmlformats-package.relationships+xml"/>
  <Override PartName="/ppt/slideLayouts/_rels/slideLayout32.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55.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5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5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5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59.xml.rels" ContentType="application/vnd.openxmlformats-package.relationships+xml"/>
  <Override PartName="/ppt/slideLayouts/_rels/slideLayout37.xml.rels" ContentType="application/vnd.openxmlformats-package.relationships+xml"/>
  <Override PartName="/ppt/slideLayouts/_rels/slideLayout15.xml.rels" ContentType="application/vnd.openxmlformats-package.relationships+xml"/>
  <Override PartName="/ppt/slideLayouts/_rels/slideLayout38.xml.rels" ContentType="application/vnd.openxmlformats-package.relationships+xml"/>
  <Override PartName="/ppt/slideLayouts/_rels/slideLayout16.xml.rels" ContentType="application/vnd.openxmlformats-package.relationships+xml"/>
  <Override PartName="/ppt/slideLayouts/_rels/slideLayout39.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42.xml.rels" ContentType="application/vnd.openxmlformats-package.relationships+xml"/>
  <Override PartName="/ppt/slideLayouts/_rels/slideLayout20.xml.rels" ContentType="application/vnd.openxmlformats-package.relationships+xml"/>
  <Override PartName="/ppt/slideLayouts/_rels/slideLayout43.xml.rels" ContentType="application/vnd.openxmlformats-package.relationships+xml"/>
  <Override PartName="/ppt/slideLayouts/_rels/slideLayout21.xml.rels" ContentType="application/vnd.openxmlformats-package.relationships+xml"/>
  <Override PartName="/ppt/slideLayouts/_rels/slideLayout44.xml.rels" ContentType="application/vnd.openxmlformats-package.relationships+xml"/>
  <Override PartName="/ppt/slideLayouts/_rels/slideLayout22.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46.xml.rels" ContentType="application/vnd.openxmlformats-package.relationships+xml"/>
  <Override PartName="/ppt/slideLayouts/_rels/slideLayout24.xml.rels" ContentType="application/vnd.openxmlformats-package.relationships+xml"/>
  <Override PartName="/ppt/slideLayouts/_rels/slideLayout47.xml.rels" ContentType="application/vnd.openxmlformats-package.relationships+xml"/>
  <Override PartName="/ppt/slideLayouts/_rels/slideLayout25.xml.rels" ContentType="application/vnd.openxmlformats-package.relationships+xml"/>
  <Override PartName="/ppt/slideLayouts/_rels/slideLayout48.xml.rels" ContentType="application/vnd.openxmlformats-package.relationships+xml"/>
  <Override PartName="/ppt/slideLayouts/_rels/slideLayout26.xml.rels" ContentType="application/vnd.openxmlformats-package.relationships+xml"/>
  <Override PartName="/ppt/slideLayouts/_rels/slideLayout49.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60.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media/image10.png" ContentType="image/png"/>
  <Override PartName="/ppt/media/image5.png" ContentType="image/png"/>
  <Override PartName="/ppt/media/image11.png" ContentType="image/png"/>
  <Override PartName="/ppt/media/image6.png" ContentType="image/png"/>
  <Override PartName="/ppt/media/image7.png" ContentType="image/png"/>
  <Override PartName="/ppt/media/image12.png" ContentType="image/png"/>
  <Override PartName="/ppt/media/image15.jpeg" ContentType="image/jpeg"/>
  <Override PartName="/ppt/media/image8.png" ContentType="image/png"/>
  <Override PartName="/ppt/media/image13.png" ContentType="image/png"/>
  <Override PartName="/ppt/media/image9.png" ContentType="image/png"/>
  <Override PartName="/ppt/media/image14.png" ContentType="image/png"/>
  <Override PartName="/ppt/media/image16.jpeg" ContentType="image/jpeg"/>
  <Override PartName="/ppt/media/image17.png" ContentType="image/png"/>
  <Override PartName="/ppt/media/image18.png" ContentType="image/png"/>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2000" cy="6858000"/>
  <p:notesSz cx="6811963" cy="99425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fr-FR" sz="4400" spc="-1" strike="noStrike">
                <a:solidFill>
                  <a:srgbClr val="000000"/>
                </a:solidFill>
                <a:latin typeface="Arial"/>
              </a:rPr>
              <a:t>Cliquez pour déplacer la diapo</a:t>
            </a:r>
            <a:endParaRPr b="0" lang="fr-FR" sz="4400" spc="-1" strike="noStrike">
              <a:solidFill>
                <a:srgbClr val="000000"/>
              </a:solidFill>
              <a:latin typeface="Arial"/>
            </a:endParaRPr>
          </a:p>
        </p:txBody>
      </p:sp>
      <p:sp>
        <p:nvSpPr>
          <p:cNvPr id="19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fr-FR" sz="2000" spc="-1" strike="noStrike">
                <a:solidFill>
                  <a:srgbClr val="000000"/>
                </a:solidFill>
                <a:latin typeface="Arial"/>
              </a:rPr>
              <a:t>Cliquez pour modifier le format des notes</a:t>
            </a:r>
            <a:endParaRPr b="0" lang="fr-FR" sz="2000" spc="-1" strike="noStrike">
              <a:solidFill>
                <a:srgbClr val="000000"/>
              </a:solidFill>
              <a:latin typeface="Arial"/>
            </a:endParaRPr>
          </a:p>
        </p:txBody>
      </p:sp>
      <p:sp>
        <p:nvSpPr>
          <p:cNvPr id="19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fr-FR" sz="1400" spc="-1" strike="noStrike">
                <a:solidFill>
                  <a:srgbClr val="000000"/>
                </a:solidFill>
                <a:latin typeface="Times New Roman"/>
              </a:rPr>
              <a:t>&lt;en-tête&gt;</a:t>
            </a:r>
            <a:endParaRPr b="0" lang="fr-FR" sz="1400" spc="-1" strike="noStrike">
              <a:solidFill>
                <a:srgbClr val="000000"/>
              </a:solidFill>
              <a:latin typeface="Times New Roman"/>
            </a:endParaRPr>
          </a:p>
        </p:txBody>
      </p:sp>
      <p:sp>
        <p:nvSpPr>
          <p:cNvPr id="197"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198"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99"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fr-FR" sz="1400" spc="-1" strike="noStrike">
                <a:solidFill>
                  <a:srgbClr val="000000"/>
                </a:solidFill>
                <a:latin typeface="Times New Roman"/>
              </a:defRPr>
            </a:lvl1pPr>
          </a:lstStyle>
          <a:p>
            <a:pPr indent="0" algn="r">
              <a:buNone/>
            </a:pPr>
            <a:fld id="{572D8F12-07D4-4922-BF68-AD5A3A0600E5}"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1" name="PlaceHolder 1"/>
          <p:cNvSpPr>
            <a:spLocks noGrp="1"/>
          </p:cNvSpPr>
          <p:nvPr>
            <p:ph type="sldImg"/>
          </p:nvPr>
        </p:nvSpPr>
        <p:spPr>
          <a:xfrm>
            <a:off x="423720" y="1243080"/>
            <a:ext cx="5963400" cy="3355200"/>
          </a:xfrm>
          <a:prstGeom prst="rect">
            <a:avLst/>
          </a:prstGeom>
          <a:ln w="0">
            <a:noFill/>
          </a:ln>
        </p:spPr>
      </p:sp>
      <p:sp>
        <p:nvSpPr>
          <p:cNvPr id="472"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br>
              <a:rPr sz="2000"/>
            </a:br>
            <a:r>
              <a:rPr b="0" lang="fr-FR" sz="1200" spc="-1" strike="noStrike">
                <a:solidFill>
                  <a:srgbClr val="000000"/>
                </a:solidFill>
                <a:latin typeface="Calibri"/>
                <a:ea typeface="Calibri"/>
              </a:rPr>
              <a:t>l’objectif de ce module est de vous rappeler qu’il est important de cibler certains patients plus à risque et de faire passer un message de prévention que nous allons détailler au fur à mesure</a:t>
            </a:r>
            <a:endParaRPr b="0" lang="fr-FR" sz="1200" spc="-1" strike="noStrike">
              <a:solidFill>
                <a:srgbClr val="000000"/>
              </a:solidFill>
              <a:latin typeface="Arial"/>
            </a:endParaRPr>
          </a:p>
        </p:txBody>
      </p:sp>
      <p:sp>
        <p:nvSpPr>
          <p:cNvPr id="473"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90DF991A-0FE4-4052-B202-4E65CD9CC7D6}"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4" name="PlaceHolder 1"/>
          <p:cNvSpPr>
            <a:spLocks noGrp="1"/>
          </p:cNvSpPr>
          <p:nvPr>
            <p:ph type="sldImg"/>
          </p:nvPr>
        </p:nvSpPr>
        <p:spPr>
          <a:xfrm>
            <a:off x="423720" y="1243080"/>
            <a:ext cx="5963400" cy="3355200"/>
          </a:xfrm>
          <a:prstGeom prst="rect">
            <a:avLst/>
          </a:prstGeom>
          <a:ln w="0">
            <a:noFill/>
          </a:ln>
        </p:spPr>
      </p:sp>
      <p:sp>
        <p:nvSpPr>
          <p:cNvPr id="475"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chaque type de sujet a risque a déjà été détaillé dans les modules tumeurs mélanocytaires , carcinomes et lésions précancereuses, si vous avez un doute vous pouvez retournez dans ces modules</a:t>
            </a:r>
            <a:endParaRPr b="0" lang="fr-FR" sz="1200" spc="-1" strike="noStrike">
              <a:solidFill>
                <a:srgbClr val="000000"/>
              </a:solidFill>
              <a:latin typeface="Arial"/>
            </a:endParaRPr>
          </a:p>
        </p:txBody>
      </p:sp>
      <p:sp>
        <p:nvSpPr>
          <p:cNvPr id="476"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EE737673-58EA-4BFA-BA83-13C663090E2A}"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PlaceHolder 1"/>
          <p:cNvSpPr>
            <a:spLocks noGrp="1"/>
          </p:cNvSpPr>
          <p:nvPr>
            <p:ph type="sldImg"/>
          </p:nvPr>
        </p:nvSpPr>
        <p:spPr>
          <a:xfrm>
            <a:off x="423720" y="1243080"/>
            <a:ext cx="5963400" cy="3355200"/>
          </a:xfrm>
          <a:prstGeom prst="rect">
            <a:avLst/>
          </a:prstGeom>
          <a:ln w="0">
            <a:noFill/>
          </a:ln>
        </p:spPr>
      </p:sp>
      <p:sp>
        <p:nvSpPr>
          <p:cNvPr id="478"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ici nous vous proposons simplement quelques questions clés pour faciliter le repérage des sujets à risques, vous trouvererez cette grille de questionnement en annexe dans les ressources ( elise help pour cela)</a:t>
            </a:r>
            <a:endParaRPr b="0" lang="fr-FR" sz="1200" spc="-1" strike="noStrike">
              <a:solidFill>
                <a:srgbClr val="000000"/>
              </a:solidFill>
              <a:latin typeface="Arial"/>
            </a:endParaRPr>
          </a:p>
        </p:txBody>
      </p:sp>
      <p:sp>
        <p:nvSpPr>
          <p:cNvPr id="479"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68C286AE-3323-4D18-AF91-1613F69B911A}"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PlaceHolder 1"/>
          <p:cNvSpPr>
            <a:spLocks noGrp="1"/>
          </p:cNvSpPr>
          <p:nvPr>
            <p:ph type="sldImg"/>
          </p:nvPr>
        </p:nvSpPr>
        <p:spPr>
          <a:xfrm>
            <a:off x="423720" y="1243080"/>
            <a:ext cx="5963400" cy="3355200"/>
          </a:xfrm>
          <a:prstGeom prst="rect">
            <a:avLst/>
          </a:prstGeom>
          <a:ln w="0">
            <a:noFill/>
          </a:ln>
        </p:spPr>
      </p:sp>
      <p:sp>
        <p:nvSpPr>
          <p:cNvPr id="481"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l’examen complet permet de dépister des lésions pigmentées non signalées par le patient et d’avoir une vue d’ensemble des signes d’héliothermie et du nombre total de naevus</a:t>
            </a:r>
            <a:endParaRPr b="0" lang="fr-FR" sz="1200" spc="-1" strike="noStrike">
              <a:solidFill>
                <a:srgbClr val="000000"/>
              </a:solidFill>
              <a:latin typeface="Arial"/>
            </a:endParaRPr>
          </a:p>
        </p:txBody>
      </p:sp>
      <p:sp>
        <p:nvSpPr>
          <p:cNvPr id="482"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B637460B-D52C-40D8-A0EE-36EF0F99742D}"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PlaceHolder 1"/>
          <p:cNvSpPr>
            <a:spLocks noGrp="1"/>
          </p:cNvSpPr>
          <p:nvPr>
            <p:ph type="sldImg"/>
          </p:nvPr>
        </p:nvSpPr>
        <p:spPr>
          <a:xfrm>
            <a:off x="423720" y="1243080"/>
            <a:ext cx="5963400" cy="3355200"/>
          </a:xfrm>
          <a:prstGeom prst="rect">
            <a:avLst/>
          </a:prstGeom>
          <a:ln w="0">
            <a:noFill/>
          </a:ln>
        </p:spPr>
      </p:sp>
      <p:sp>
        <p:nvSpPr>
          <p:cNvPr id="484"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un patient porteur de lésions multiples va être complexe à surveiller, il peut bénéficier de surveillance dermoscopique numérique auprès d’un dermatologue et doit être dirigé vers cette modalité de surveillance</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si j’ai la notion d’un ATCD, je conserve soigneusement l’histologie et suis les recommandations de suivi de la RCP</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en cas de lésion isolée suspecte je prends un avis et si une surveillance a été proposée , j’enseigne à mon patient les modalités d’une autosurveillance photographique par smartphone et à prendre en avis encas de doute</a:t>
            </a:r>
            <a:endParaRPr b="0" lang="fr-FR" sz="1200" spc="-1" strike="noStrike">
              <a:solidFill>
                <a:srgbClr val="000000"/>
              </a:solidFill>
              <a:latin typeface="Arial"/>
            </a:endParaRPr>
          </a:p>
        </p:txBody>
      </p:sp>
      <p:sp>
        <p:nvSpPr>
          <p:cNvPr id="485"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04D9AB29-AA5F-4421-99FD-200E79CCCDB4}"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PlaceHolder 1"/>
          <p:cNvSpPr>
            <a:spLocks noGrp="1"/>
          </p:cNvSpPr>
          <p:nvPr>
            <p:ph type="sldImg"/>
          </p:nvPr>
        </p:nvSpPr>
        <p:spPr>
          <a:xfrm>
            <a:off x="423720" y="1243080"/>
            <a:ext cx="5963400" cy="3355200"/>
          </a:xfrm>
          <a:prstGeom prst="rect">
            <a:avLst/>
          </a:prstGeom>
          <a:ln w="0">
            <a:noFill/>
          </a:ln>
        </p:spPr>
      </p:sp>
      <p:sp>
        <p:nvSpPr>
          <p:cNvPr id="487"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3 outils sont disponibles pour faciliter l’autosurveillance : enseigner l’auto examen et la réalisation d’une cartographie des naevus, enseigner les règles d’analyse ABCDE des taches pigmentées et enfin enseigner à consulter en cas de situation inhabituelle nouvelle</a:t>
            </a:r>
            <a:endParaRPr b="0" lang="fr-FR" sz="1200" spc="-1" strike="noStrike">
              <a:solidFill>
                <a:srgbClr val="000000"/>
              </a:solidFill>
              <a:latin typeface="Arial"/>
            </a:endParaRPr>
          </a:p>
        </p:txBody>
      </p:sp>
      <p:sp>
        <p:nvSpPr>
          <p:cNvPr id="488"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5C448968-5B44-4C3E-9674-601E462F7754}"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sldImg"/>
          </p:nvPr>
        </p:nvSpPr>
        <p:spPr>
          <a:xfrm>
            <a:off x="423720" y="1243080"/>
            <a:ext cx="5963400" cy="3355200"/>
          </a:xfrm>
          <a:prstGeom prst="rect">
            <a:avLst/>
          </a:prstGeom>
          <a:ln w="0">
            <a:noFill/>
          </a:ln>
        </p:spPr>
      </p:sp>
      <p:sp>
        <p:nvSpPr>
          <p:cNvPr id="490"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lire les commentaires texte</a:t>
            </a:r>
            <a:endParaRPr b="0" lang="fr-FR" sz="1200" spc="-1" strike="noStrike">
              <a:solidFill>
                <a:srgbClr val="000000"/>
              </a:solidFill>
              <a:latin typeface="Arial"/>
            </a:endParaRPr>
          </a:p>
        </p:txBody>
      </p:sp>
      <p:sp>
        <p:nvSpPr>
          <p:cNvPr id="491"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E9E119E5-FD9A-4372-95D4-56017EE4FD19}"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2" name="PlaceHolder 1"/>
          <p:cNvSpPr>
            <a:spLocks noGrp="1"/>
          </p:cNvSpPr>
          <p:nvPr>
            <p:ph type="sldImg"/>
          </p:nvPr>
        </p:nvSpPr>
        <p:spPr>
          <a:xfrm>
            <a:off x="423720" y="1243080"/>
            <a:ext cx="5963400" cy="3355200"/>
          </a:xfrm>
          <a:prstGeom prst="rect">
            <a:avLst/>
          </a:prstGeom>
          <a:ln w="0">
            <a:noFill/>
          </a:ln>
        </p:spPr>
      </p:sp>
      <p:sp>
        <p:nvSpPr>
          <p:cNvPr id="493"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commentaire: la cartographie photographique de référence peut être proposée au patient porteur d’un grand nombre de naevus : elle a pour but de lui donner un visuel de référence pour lui permettre de repérer s’il acquiet une nouvelle lésion pigmentée en comprant à son référentiel photo</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cet examen comparatif : présent avant , présent aijourd’hui peut être proposé tous les 3 mois et sur corps entier ou sur le tronc seulement selon les zones où se regroupent la plupart des naevus du patient</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en 8 photos il est possible d’avoir le torse devant derrière et les côtés par exemple</a:t>
            </a:r>
            <a:endParaRPr b="0" lang="fr-FR" sz="1200" spc="-1" strike="noStrike">
              <a:solidFill>
                <a:srgbClr val="000000"/>
              </a:solidFill>
              <a:latin typeface="Arial"/>
            </a:endParaRPr>
          </a:p>
          <a:p>
            <a:pPr marL="216000" indent="0">
              <a:lnSpc>
                <a:spcPct val="100000"/>
              </a:lnSpc>
              <a:buNone/>
            </a:pPr>
            <a:br>
              <a:rPr sz="1200"/>
            </a:br>
            <a:endParaRPr b="0" lang="fr-FR" sz="1200" spc="-1" strike="noStrike">
              <a:solidFill>
                <a:srgbClr val="000000"/>
              </a:solidFill>
              <a:latin typeface="Arial"/>
            </a:endParaRPr>
          </a:p>
        </p:txBody>
      </p:sp>
      <p:sp>
        <p:nvSpPr>
          <p:cNvPr id="494"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4BF3AD98-7BDD-4BBC-9B4B-308B2CCBC65A}"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5" name="PlaceHolder 1"/>
          <p:cNvSpPr>
            <a:spLocks noGrp="1"/>
          </p:cNvSpPr>
          <p:nvPr>
            <p:ph type="sldImg"/>
          </p:nvPr>
        </p:nvSpPr>
        <p:spPr>
          <a:xfrm>
            <a:off x="423720" y="1243080"/>
            <a:ext cx="5963400" cy="3355200"/>
          </a:xfrm>
          <a:prstGeom prst="rect">
            <a:avLst/>
          </a:prstGeom>
          <a:ln w="0">
            <a:noFill/>
          </a:ln>
        </p:spPr>
      </p:sp>
      <p:sp>
        <p:nvSpPr>
          <p:cNvPr id="496"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si une lésion unique est répérée comme à surveiller , le patient doit avoir un référentiel photo avec cm et pouvoir comparer tous les 3 à 6 mois l’absence de modification , il doit savoir décider de consulter si modification</a:t>
            </a:r>
            <a:endParaRPr b="0" lang="fr-FR" sz="1200" spc="-1" strike="noStrike">
              <a:solidFill>
                <a:srgbClr val="000000"/>
              </a:solidFill>
              <a:latin typeface="Arial"/>
            </a:endParaRPr>
          </a:p>
        </p:txBody>
      </p:sp>
      <p:sp>
        <p:nvSpPr>
          <p:cNvPr id="497"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997EBF79-60F0-4583-A83E-73FF693C7BFD}"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8" name="PlaceHolder 1"/>
          <p:cNvSpPr>
            <a:spLocks noGrp="1"/>
          </p:cNvSpPr>
          <p:nvPr>
            <p:ph type="sldImg"/>
          </p:nvPr>
        </p:nvSpPr>
        <p:spPr>
          <a:xfrm>
            <a:off x="423720" y="1243080"/>
            <a:ext cx="5963400" cy="3355200"/>
          </a:xfrm>
          <a:prstGeom prst="rect">
            <a:avLst/>
          </a:prstGeom>
          <a:ln w="0">
            <a:noFill/>
          </a:ln>
        </p:spPr>
      </p:sp>
      <p:sp>
        <p:nvSpPr>
          <p:cNvPr id="499"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Asymétrie: les différentes portions de la lésion doivent occuper un espace identique dans la cible </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Bords : ils doivent être nets linéaires, non baveux ou dentelés</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Couleur: une couleur homogène est identique sur l’ensemble dela lésion si une zone plus foncée est notée , elle doit être centrée, toute irrégularité de couleur latérale est à considérer comme très suspecte d’autant qu’elle est plus foncée que le reste de la lésion; diamètre: les taches à examiner plus prioritairement sont celles de plus de 5 à 6mm</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E comme evolution, cela peut concerner une modification de surface : extension régulière ou non, une modification de couleur, une prise de relief sur une partie de la lésion ou sur toute sa surface et enfin une modification du surface avec saignement spontané: il s’agit alors d’une ulcération hautement suspecte</a:t>
            </a:r>
            <a:endParaRPr b="0" lang="fr-FR" sz="1200" spc="-1" strike="noStrike">
              <a:solidFill>
                <a:srgbClr val="000000"/>
              </a:solidFill>
              <a:latin typeface="Arial"/>
            </a:endParaRPr>
          </a:p>
        </p:txBody>
      </p:sp>
      <p:sp>
        <p:nvSpPr>
          <p:cNvPr id="500"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2630B664-639A-4894-B63C-4A2A92B43EE3}"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PlaceHolder 1"/>
          <p:cNvSpPr>
            <a:spLocks noGrp="1"/>
          </p:cNvSpPr>
          <p:nvPr>
            <p:ph type="sldImg"/>
          </p:nvPr>
        </p:nvSpPr>
        <p:spPr>
          <a:xfrm>
            <a:off x="423720" y="1243080"/>
            <a:ext cx="5963400" cy="3355200"/>
          </a:xfrm>
          <a:prstGeom prst="rect">
            <a:avLst/>
          </a:prstGeom>
          <a:ln w="0">
            <a:noFill/>
          </a:ln>
        </p:spPr>
      </p:sp>
      <p:sp>
        <p:nvSpPr>
          <p:cNvPr id="502"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toute tache d’une couleur différente de l’ensemble des taches pigmentées du patient doit être considérée avec une attention accrue : il peut s’agir du vilain petit canard; la plupart des patients sont porteurs de taches pigmentées du même type comparables les unes avec les autres, une lésion différente du pattern habituel doit alerter</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la notion d’évolution de changement d’une tache est la seconde clé d’alerte: lire le carré de la diapo</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enfin et surtout après 40 ans toute nouvelle tache est suspecte: lire le carré de la diap</a:t>
            </a:r>
            <a:endParaRPr b="0" lang="fr-FR" sz="1200" spc="-1" strike="noStrike">
              <a:solidFill>
                <a:srgbClr val="000000"/>
              </a:solidFill>
              <a:latin typeface="Arial"/>
            </a:endParaRPr>
          </a:p>
          <a:p>
            <a:pPr marL="216000" indent="0">
              <a:lnSpc>
                <a:spcPct val="100000"/>
              </a:lnSpc>
              <a:buNone/>
            </a:pPr>
            <a:br>
              <a:rPr sz="1200"/>
            </a:br>
            <a:endParaRPr b="0" lang="fr-FR" sz="1200" spc="-1" strike="noStrike">
              <a:solidFill>
                <a:srgbClr val="000000"/>
              </a:solidFill>
              <a:latin typeface="Arial"/>
            </a:endParaRPr>
          </a:p>
        </p:txBody>
      </p:sp>
      <p:sp>
        <p:nvSpPr>
          <p:cNvPr id="503"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56ECAC89-125D-4C18-B3E4-ED1B34FFF51F}"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4" name="PlaceHolder 1"/>
          <p:cNvSpPr>
            <a:spLocks noGrp="1"/>
          </p:cNvSpPr>
          <p:nvPr>
            <p:ph type="sldImg"/>
          </p:nvPr>
        </p:nvSpPr>
        <p:spPr>
          <a:xfrm>
            <a:off x="423720" y="1243080"/>
            <a:ext cx="5963400" cy="3355200"/>
          </a:xfrm>
          <a:prstGeom prst="rect">
            <a:avLst/>
          </a:prstGeom>
          <a:ln w="0">
            <a:noFill/>
          </a:ln>
        </p:spPr>
      </p:sp>
      <p:sp>
        <p:nvSpPr>
          <p:cNvPr id="505"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buNone/>
            </a:pPr>
            <a:endParaRPr b="0" lang="fr-FR" sz="1800" spc="-1" strike="noStrike">
              <a:solidFill>
                <a:srgbClr val="000000"/>
              </a:solidFill>
              <a:latin typeface="Arial"/>
            </a:endParaRPr>
          </a:p>
        </p:txBody>
      </p:sp>
      <p:sp>
        <p:nvSpPr>
          <p:cNvPr id="506"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3B3F8671-EBBD-47E8-9BFE-065E53D5FFFC}"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7" name="PlaceHolder 1"/>
          <p:cNvSpPr>
            <a:spLocks noGrp="1"/>
          </p:cNvSpPr>
          <p:nvPr>
            <p:ph type="sldImg"/>
          </p:nvPr>
        </p:nvSpPr>
        <p:spPr>
          <a:xfrm>
            <a:off x="423720" y="1243080"/>
            <a:ext cx="5963400" cy="3355200"/>
          </a:xfrm>
          <a:prstGeom prst="rect">
            <a:avLst/>
          </a:prstGeom>
          <a:ln w="0">
            <a:noFill/>
          </a:ln>
        </p:spPr>
      </p:sp>
      <p:sp>
        <p:nvSpPr>
          <p:cNvPr id="508"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la crème solaire doit protéger en UVA et en UVB: les UVB font rougir, pas les UVA mais c’est l’accumulation des 2 et leur conjugaison qui est cancérigène, l’indice en UVB doit être supérieur à 15 et étendu le plus possible dans le spectre UVA</a:t>
            </a:r>
            <a:endParaRPr b="0" lang="fr-FR" sz="1200" spc="-1" strike="noStrike">
              <a:solidFill>
                <a:srgbClr val="000000"/>
              </a:solidFill>
              <a:latin typeface="Arial"/>
            </a:endParaRPr>
          </a:p>
          <a:p>
            <a:pPr marL="216000" indent="0">
              <a:lnSpc>
                <a:spcPct val="100000"/>
              </a:lnSpc>
              <a:buNone/>
            </a:pPr>
            <a:r>
              <a:rPr b="0" lang="fr-FR" sz="1200" spc="-1" strike="noStrike">
                <a:solidFill>
                  <a:srgbClr val="000000"/>
                </a:solidFill>
                <a:latin typeface="Calibri"/>
                <a:ea typeface="Calibri"/>
              </a:rPr>
              <a:t>il ya un temps pour le photoprotecteur pours’installer dans les couches cutanées et être photoprotecteur: il faut recommander de se préparer à l’abri dans sa chambre , de se rhabiller plutot que de mettre la première application en arrivant sur la plage</a:t>
            </a:r>
            <a:endParaRPr b="0" lang="fr-FR" sz="1200" spc="-1" strike="noStrike">
              <a:solidFill>
                <a:srgbClr val="000000"/>
              </a:solidFill>
              <a:latin typeface="Arial"/>
            </a:endParaRPr>
          </a:p>
          <a:p>
            <a:pPr marL="216000" indent="0">
              <a:lnSpc>
                <a:spcPct val="100000"/>
              </a:lnSpc>
              <a:buNone/>
            </a:pPr>
            <a:br>
              <a:rPr sz="1200"/>
            </a:br>
            <a:endParaRPr b="0" lang="fr-FR" sz="1200" spc="-1" strike="noStrike">
              <a:solidFill>
                <a:srgbClr val="000000"/>
              </a:solidFill>
              <a:latin typeface="Arial"/>
            </a:endParaRPr>
          </a:p>
        </p:txBody>
      </p:sp>
      <p:sp>
        <p:nvSpPr>
          <p:cNvPr id="509"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2E8953EE-27F6-4B0B-861D-6C5F06F2251A}"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0" name="PlaceHolder 1"/>
          <p:cNvSpPr>
            <a:spLocks noGrp="1"/>
          </p:cNvSpPr>
          <p:nvPr>
            <p:ph type="sldImg"/>
          </p:nvPr>
        </p:nvSpPr>
        <p:spPr>
          <a:xfrm>
            <a:off x="423720" y="1243080"/>
            <a:ext cx="5963400" cy="3355200"/>
          </a:xfrm>
          <a:prstGeom prst="rect">
            <a:avLst/>
          </a:prstGeom>
          <a:ln w="0">
            <a:noFill/>
          </a:ln>
        </p:spPr>
      </p:sp>
      <p:sp>
        <p:nvSpPr>
          <p:cNvPr id="511" name="PlaceHolder 2"/>
          <p:cNvSpPr>
            <a:spLocks noGrp="1"/>
          </p:cNvSpPr>
          <p:nvPr>
            <p:ph type="body"/>
          </p:nvPr>
        </p:nvSpPr>
        <p:spPr>
          <a:xfrm>
            <a:off x="681120" y="4784760"/>
            <a:ext cx="5449320" cy="3913920"/>
          </a:xfrm>
          <a:prstGeom prst="rect">
            <a:avLst/>
          </a:prstGeom>
          <a:noFill/>
          <a:ln w="0">
            <a:noFill/>
          </a:ln>
        </p:spPr>
        <p:txBody>
          <a:bodyPr lIns="0" rIns="0" tIns="0" bIns="0" anchor="t">
            <a:noAutofit/>
          </a:bodyPr>
          <a:p>
            <a:pPr marL="216000" indent="0">
              <a:lnSpc>
                <a:spcPct val="100000"/>
              </a:lnSpc>
              <a:buNone/>
            </a:pPr>
            <a:r>
              <a:rPr b="0" lang="fr-FR" sz="1200" spc="-1" strike="noStrike">
                <a:solidFill>
                  <a:srgbClr val="000000"/>
                </a:solidFill>
                <a:latin typeface="Calibri"/>
                <a:ea typeface="Calibri"/>
              </a:rPr>
              <a:t>les connaissances des patients sur le comportement solaire sont insuffisante avec actuellement 80 000 cas de tumeurs cutanées en france tous types de tumeurs confondues, il apparait que les comportements doivent changer et qu’il est primordial d’enseigner une vrai photoprotection et d’expliquer que cela est primordial et qu’il existe de fausses idées reçues 1:comme se protéger c’est risquer une carence en vitamine D par exemple,2 bronzer se fait nécessairement après un coup de soleil, 3il faut se préaprer au soleil en allant en institut 4un coup de soleil en début d’été tous les ans c’est normal ce n’est pas grave 4 la creme solaire ne se met que sur les grains de beauté5 un indice 20 protège suffisament </a:t>
            </a:r>
            <a:endParaRPr b="0" lang="fr-FR" sz="1200" spc="-1" strike="noStrike">
              <a:solidFill>
                <a:srgbClr val="000000"/>
              </a:solidFill>
              <a:latin typeface="Arial"/>
            </a:endParaRPr>
          </a:p>
          <a:p>
            <a:pPr marL="216000" indent="0">
              <a:lnSpc>
                <a:spcPct val="100000"/>
              </a:lnSpc>
              <a:buNone/>
            </a:pPr>
            <a:br>
              <a:rPr sz="1200"/>
            </a:br>
            <a:endParaRPr b="0" lang="fr-FR" sz="1200" spc="-1" strike="noStrike">
              <a:solidFill>
                <a:srgbClr val="000000"/>
              </a:solidFill>
              <a:latin typeface="Arial"/>
            </a:endParaRPr>
          </a:p>
        </p:txBody>
      </p:sp>
      <p:sp>
        <p:nvSpPr>
          <p:cNvPr id="512" name="TextShape 3"/>
          <p:cNvSpPr/>
          <p:nvPr/>
        </p:nvSpPr>
        <p:spPr>
          <a:xfrm>
            <a:off x="3859200" y="9443880"/>
            <a:ext cx="2950560" cy="4978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CF5E4979-366A-4730-9FCD-3F27B32A1DB4}" type="slidenum">
              <a:rPr b="0" lang="fr-FR" sz="1200" spc="-1" strike="noStrike">
                <a:solidFill>
                  <a:srgbClr val="000000"/>
                </a:solidFill>
                <a:latin typeface="Calibri"/>
                <a:ea typeface="Calibri"/>
              </a:rPr>
              <a:t>&lt;numéro&gt;</a:t>
            </a:fld>
            <a:endParaRPr b="0" lang="fr-FR" sz="12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ffffff"/>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2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2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2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2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2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2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2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3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3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3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3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3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3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3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3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4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ffffff"/>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4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4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4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5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5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5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5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5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5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6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6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6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6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6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6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6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7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7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7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7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7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7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7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82"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ffffff"/>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84"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8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8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ffffff"/>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9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9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9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9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9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97"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9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0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01"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03"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04"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0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0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0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09"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11"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12"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13"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14"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15"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16"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2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ffffff"/>
              </a:solid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2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2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2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ffffff"/>
              </a:solid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3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3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3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3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3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3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3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3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4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4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4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4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4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4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4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5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5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5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5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5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5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59"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ffffff"/>
              </a:solid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61"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6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6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6"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ffffff"/>
              </a:solid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6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6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7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7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7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74"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7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7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78"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80"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81"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8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8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8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86"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ffffff"/>
              </a:solidFill>
              <a:latin typeface="Arial"/>
            </a:endParaRPr>
          </a:p>
        </p:txBody>
      </p:sp>
      <p:sp>
        <p:nvSpPr>
          <p:cNvPr id="188"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89"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90"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91"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92"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
        <p:nvSpPr>
          <p:cNvPr id="193"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ffffff"/>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0" name="CustomShape 1"/>
          <p:cNvSpPr/>
          <p:nvPr/>
        </p:nvSpPr>
        <p:spPr>
          <a:xfrm rot="10800000">
            <a:off x="720" y="3746520"/>
            <a:ext cx="12191400" cy="3110760"/>
          </a:xfrm>
          <a:custGeom>
            <a:avLst/>
            <a:gdLst>
              <a:gd name="textAreaLeft" fmla="*/ 0 w 12191400"/>
              <a:gd name="textAreaRight" fmla="*/ 12191760 w 12191400"/>
              <a:gd name="textAreaTop" fmla="*/ 0 h 3110760"/>
              <a:gd name="textAreaBottom" fmla="*/ 3111120 h 3110760"/>
            </a:gdLst>
            <a:ahLst/>
            <a:rect l="textAreaLeft" t="textAreaTop" r="textAreaRight" b="textAreaBottom"/>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solidFill>
            <a:schemeClr val="accent3"/>
          </a:solidFill>
          <a:ln cap="rnd" w="9360">
            <a:solidFill>
              <a:srgbClr val="b6df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 name="PlaceHolder 1"/>
          <p:cNvSpPr>
            <a:spLocks noGrp="1"/>
          </p:cNvSpPr>
          <p:nvPr>
            <p:ph type="title"/>
          </p:nvPr>
        </p:nvSpPr>
        <p:spPr>
          <a:xfrm>
            <a:off x="810000" y="447120"/>
            <a:ext cx="10571400" cy="969840"/>
          </a:xfrm>
          <a:prstGeom prst="rect">
            <a:avLst/>
          </a:prstGeom>
          <a:noFill/>
          <a:ln w="0">
            <a:noFill/>
          </a:ln>
        </p:spPr>
        <p:txBody>
          <a:bodyPr lIns="0" rIns="0" tIns="0" bIns="0" anchor="ctr">
            <a:noAutofit/>
          </a:bodyPr>
          <a:p>
            <a:pPr indent="0">
              <a:buNone/>
            </a:pPr>
            <a:r>
              <a:rPr b="0" lang="fr-FR" sz="1800" spc="-1" strike="noStrike">
                <a:solidFill>
                  <a:srgbClr val="ffffff"/>
                </a:solidFill>
                <a:latin typeface="Arial"/>
              </a:rPr>
              <a:t>Cliquez pour éditer le format du texte-titre</a:t>
            </a:r>
            <a:endParaRPr b="0" lang="fr-FR" sz="1800" spc="-1" strike="noStrike">
              <a:solidFill>
                <a:srgbClr val="ffffff"/>
              </a:solidFill>
              <a:latin typeface="Arial"/>
            </a:endParaRPr>
          </a:p>
        </p:txBody>
      </p:sp>
      <p:sp>
        <p:nvSpPr>
          <p:cNvPr id="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Cliquez pour éditer le format du plan de texte</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niveau de plan</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Troisième niveau de plan</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Quatrième niveau de plan</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Cinquième niveau de plan</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Sixième niveau de plan</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Septième niveau de plan</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39" name="CustomShape 1"/>
          <p:cNvSpPr/>
          <p:nvPr/>
        </p:nvSpPr>
        <p:spPr>
          <a:xfrm>
            <a:off x="0" y="0"/>
            <a:ext cx="12191400" cy="5203080"/>
          </a:xfrm>
          <a:custGeom>
            <a:avLst/>
            <a:gdLst>
              <a:gd name="textAreaLeft" fmla="*/ 0 w 12191400"/>
              <a:gd name="textAreaRight" fmla="*/ 12191760 w 12191400"/>
              <a:gd name="textAreaTop" fmla="*/ 0 h 5203080"/>
              <a:gd name="textAreaBottom" fmla="*/ 5203440 h 5203080"/>
            </a:gdLst>
            <a:ahLst/>
            <a:rect l="textAreaLeft" t="textAreaTop" r="textAreaRight" b="textAreaBottom"/>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solidFill>
            <a:schemeClr val="accent3"/>
          </a:solidFill>
          <a:ln cap="rnd" w="9360">
            <a:solidFill>
              <a:srgbClr val="b6df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ffffff"/>
                </a:solidFill>
                <a:latin typeface="Arial"/>
              </a:rPr>
              <a:t>Cliquez pour éditer le format du texte-titre</a:t>
            </a:r>
            <a:endParaRPr b="0" lang="fr-FR" sz="4400" spc="-1" strike="noStrike">
              <a:solidFill>
                <a:srgbClr val="ffffff"/>
              </a:solidFill>
              <a:latin typeface="Arial"/>
            </a:endParaRPr>
          </a:p>
        </p:txBody>
      </p:sp>
      <p:sp>
        <p:nvSpPr>
          <p:cNvPr id="4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Cliquez pour éditer le format du plan de texte</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niveau de plan</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Troisième niveau de plan</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Quatrième niveau de plan</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Cinquième niveau de plan</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Sixième niveau de plan</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Septième niveau de plan</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78" name="CustomShape 1"/>
          <p:cNvSpPr/>
          <p:nvPr/>
        </p:nvSpPr>
        <p:spPr>
          <a:xfrm>
            <a:off x="0" y="0"/>
            <a:ext cx="12191400" cy="2185200"/>
          </a:xfrm>
          <a:custGeom>
            <a:avLst/>
            <a:gdLst>
              <a:gd name="textAreaLeft" fmla="*/ 0 w 12191400"/>
              <a:gd name="textAreaRight" fmla="*/ 12191760 w 12191400"/>
              <a:gd name="textAreaTop" fmla="*/ 0 h 2185200"/>
              <a:gd name="textAreaBottom" fmla="*/ 2185560 h 2185200"/>
            </a:gdLst>
            <a:ahLst/>
            <a:rect l="textAreaLeft" t="textAreaTop" r="textAreaRight" b="textAreaBottom"/>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accent3"/>
          </a:solidFill>
          <a:ln cap="rnd" w="9360">
            <a:solidFill>
              <a:srgbClr val="b6df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ffffff"/>
                </a:solidFill>
                <a:latin typeface="Arial"/>
              </a:rPr>
              <a:t>Cliquez pour éditer le format du texte-titre</a:t>
            </a:r>
            <a:endParaRPr b="0" lang="fr-FR" sz="4400" spc="-1" strike="noStrike">
              <a:solidFill>
                <a:srgbClr val="ffffff"/>
              </a:solidFill>
              <a:latin typeface="Arial"/>
            </a:endParaRPr>
          </a:p>
        </p:txBody>
      </p:sp>
      <p:sp>
        <p:nvSpPr>
          <p:cNvPr id="80"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Cliquez pour éditer le format du plan de texte</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niveau de plan</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Troisième niveau de plan</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Quatrième niveau de plan</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Cinquième niveau de plan</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Sixième niveau de plan</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Septième niveau de plan</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117" name="CustomShape 1"/>
          <p:cNvSpPr/>
          <p:nvPr/>
        </p:nvSpPr>
        <p:spPr>
          <a:xfrm>
            <a:off x="0" y="0"/>
            <a:ext cx="12191400" cy="2185200"/>
          </a:xfrm>
          <a:custGeom>
            <a:avLst/>
            <a:gdLst>
              <a:gd name="textAreaLeft" fmla="*/ 0 w 12191400"/>
              <a:gd name="textAreaRight" fmla="*/ 12191760 w 12191400"/>
              <a:gd name="textAreaTop" fmla="*/ 0 h 2185200"/>
              <a:gd name="textAreaBottom" fmla="*/ 2185560 h 2185200"/>
            </a:gdLst>
            <a:ahLst/>
            <a:rect l="textAreaLeft" t="textAreaTop" r="textAreaRight" b="textAreaBottom"/>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accent3"/>
          </a:solidFill>
          <a:ln cap="rnd" w="9360">
            <a:solidFill>
              <a:srgbClr val="b6df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18" name="PlaceHolder 1"/>
          <p:cNvSpPr>
            <a:spLocks noGrp="1"/>
          </p:cNvSpPr>
          <p:nvPr>
            <p:ph type="title"/>
          </p:nvPr>
        </p:nvSpPr>
        <p:spPr>
          <a:xfrm>
            <a:off x="810000" y="447120"/>
            <a:ext cx="10571400" cy="969840"/>
          </a:xfrm>
          <a:prstGeom prst="rect">
            <a:avLst/>
          </a:prstGeom>
          <a:noFill/>
          <a:ln w="0">
            <a:noFill/>
          </a:ln>
        </p:spPr>
        <p:txBody>
          <a:bodyPr lIns="0" rIns="0" tIns="0" bIns="0" anchor="ctr">
            <a:noAutofit/>
          </a:bodyPr>
          <a:p>
            <a:pPr indent="0">
              <a:buNone/>
            </a:pPr>
            <a:r>
              <a:rPr b="0" lang="fr-FR" sz="1800" spc="-1" strike="noStrike">
                <a:solidFill>
                  <a:srgbClr val="ffffff"/>
                </a:solidFill>
                <a:latin typeface="Arial"/>
              </a:rPr>
              <a:t>Cliquez pour éditer le format du texte-titre</a:t>
            </a:r>
            <a:endParaRPr b="0" lang="fr-FR" sz="1800" spc="-1" strike="noStrike">
              <a:solidFill>
                <a:srgbClr val="ffffff"/>
              </a:solidFill>
              <a:latin typeface="Arial"/>
            </a:endParaRPr>
          </a:p>
        </p:txBody>
      </p:sp>
      <p:sp>
        <p:nvSpPr>
          <p:cNvPr id="119"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Cliquez pour éditer le format du plan de texte</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niveau de plan</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Troisième niveau de plan</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Quatrième niveau de plan</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Cinquième niveau de plan</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Sixième niveau de plan</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Septième niveau de plan</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ffffff"/>
                </a:solidFill>
                <a:latin typeface="Arial"/>
              </a:rPr>
              <a:t>Cliquez pour éditer le format du texte-titre</a:t>
            </a:r>
            <a:endParaRPr b="0" lang="fr-FR" sz="4400" spc="-1" strike="noStrike">
              <a:solidFill>
                <a:srgbClr val="ffffff"/>
              </a:solidFill>
              <a:latin typeface="Arial"/>
            </a:endParaRPr>
          </a:p>
        </p:txBody>
      </p:sp>
      <p:sp>
        <p:nvSpPr>
          <p:cNvPr id="157"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Cliquez pour éditer le format du plan de texte</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niveau de plan</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Troisième niveau de plan</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Quatrième niveau de plan</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Cinquième niveau de plan</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Sixième niveau de plan</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Septième niveau de plan</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1.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slideLayout" Target="../slideLayouts/slideLayout25.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25.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49.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49.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49.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9.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3.png"/><Relationship Id="rId7" Type="http://schemas.openxmlformats.org/officeDocument/2006/relationships/slideLayout" Target="../slideLayouts/slideLayout25.xml"/><Relationship Id="rId8"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jpeg"/><Relationship Id="rId3" Type="http://schemas.openxmlformats.org/officeDocument/2006/relationships/image" Target="../media/image16.jpeg"/><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slideLayout" Target="../slideLayouts/slideLayout49.xml"/><Relationship Id="rId7"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49.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CustomShape 1"/>
          <p:cNvSpPr/>
          <p:nvPr/>
        </p:nvSpPr>
        <p:spPr>
          <a:xfrm rot="15712200">
            <a:off x="981360" y="2156040"/>
            <a:ext cx="2593080" cy="2838600"/>
          </a:xfrm>
          <a:prstGeom prst="wedgeEllipseCallout">
            <a:avLst>
              <a:gd name="adj1" fmla="val -20833"/>
              <a:gd name="adj2" fmla="val 62500"/>
            </a:avLst>
          </a:prstGeom>
          <a:solidFill>
            <a:schemeClr val="lt1"/>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01" name="TextShape 2"/>
          <p:cNvSpPr/>
          <p:nvPr/>
        </p:nvSpPr>
        <p:spPr>
          <a:xfrm>
            <a:off x="810000" y="1856880"/>
            <a:ext cx="11146320" cy="182592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gn="r">
              <a:lnSpc>
                <a:spcPct val="100000"/>
              </a:lnSpc>
            </a:pPr>
            <a:r>
              <a:rPr b="0" lang="fr-FR" sz="5400" spc="-1" strike="noStrike">
                <a:solidFill>
                  <a:srgbClr val="fefefe"/>
                </a:solidFill>
                <a:latin typeface="Candara"/>
                <a:ea typeface="Candara"/>
              </a:rPr>
              <a:t>Détection des tumeurs :</a:t>
            </a:r>
            <a:endParaRPr b="0" lang="fr-FR" sz="5400" spc="-1" strike="noStrike">
              <a:solidFill>
                <a:srgbClr val="ffffff"/>
              </a:solidFill>
              <a:latin typeface="Arial"/>
            </a:endParaRPr>
          </a:p>
        </p:txBody>
      </p:sp>
      <p:sp>
        <p:nvSpPr>
          <p:cNvPr id="202" name="TextShape 3"/>
          <p:cNvSpPr/>
          <p:nvPr/>
        </p:nvSpPr>
        <p:spPr>
          <a:xfrm>
            <a:off x="1384920" y="4073400"/>
            <a:ext cx="10571400" cy="434160"/>
          </a:xfrm>
          <a:prstGeom prst="rect">
            <a:avLst/>
          </a:prstGeom>
          <a:noFill/>
          <a:ln w="0">
            <a:noFill/>
          </a:ln>
          <a:effectLst>
            <a:outerShdw dir="0" dist="0">
              <a:srgbClr val="000000">
                <a:alpha val="40000"/>
              </a:srgbClr>
            </a:outerShdw>
          </a:effectLst>
        </p:spPr>
        <p:style>
          <a:lnRef idx="0"/>
          <a:fillRef idx="0"/>
          <a:effectRef idx="0"/>
          <a:fontRef idx="minor"/>
        </p:style>
        <p:txBody>
          <a:bodyPr lIns="90000" rIns="90000" tIns="45000" bIns="45000" anchor="t">
            <a:noAutofit/>
          </a:bodyPr>
          <a:p>
            <a:pPr algn="r">
              <a:lnSpc>
                <a:spcPct val="100000"/>
              </a:lnSpc>
            </a:pPr>
            <a:r>
              <a:rPr b="0" lang="fr-FR" sz="5400" spc="-1" strike="noStrike">
                <a:solidFill>
                  <a:srgbClr val="ffffff"/>
                </a:solidFill>
                <a:latin typeface="Candara"/>
                <a:ea typeface="Candara"/>
              </a:rPr>
              <a:t>Sensibilisez votre patient</a:t>
            </a:r>
            <a:endParaRPr b="0" lang="fr-FR" sz="5400" spc="-1" strike="noStrike">
              <a:solidFill>
                <a:srgbClr val="ffffff"/>
              </a:solidFill>
              <a:latin typeface="Arial"/>
            </a:endParaRPr>
          </a:p>
        </p:txBody>
      </p:sp>
      <p:pic>
        <p:nvPicPr>
          <p:cNvPr id="203" name="Shape 127" descr=""/>
          <p:cNvPicPr/>
          <p:nvPr/>
        </p:nvPicPr>
        <p:blipFill>
          <a:blip r:embed="rId1"/>
          <a:srcRect l="0" t="0" r="0" b="12223"/>
          <a:stretch/>
        </p:blipFill>
        <p:spPr>
          <a:xfrm>
            <a:off x="446760" y="1598040"/>
            <a:ext cx="3724920" cy="3035520"/>
          </a:xfrm>
          <a:prstGeom prst="rect">
            <a:avLst/>
          </a:prstGeom>
          <a:ln w="0">
            <a:noFill/>
          </a:ln>
        </p:spPr>
      </p:pic>
      <p:sp>
        <p:nvSpPr>
          <p:cNvPr id="204" name="CustomShape 4"/>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000000"/>
                </a:solidFill>
                <a:latin typeface="Century Gothic"/>
                <a:ea typeface="Century Gothic"/>
              </a:rPr>
              <a:t>04/04/2018</a:t>
            </a:r>
            <a:endParaRPr b="0" lang="fr-FR" sz="900" spc="-1" strike="noStrike">
              <a:solidFill>
                <a:srgbClr val="ffffff"/>
              </a:solidFill>
              <a:latin typeface="Arial"/>
            </a:endParaRPr>
          </a:p>
        </p:txBody>
      </p:sp>
      <p:sp>
        <p:nvSpPr>
          <p:cNvPr id="205" name="CustomShape 5"/>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000000"/>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0">
                                  <p:stCondLst>
                                    <p:cond delay="0"/>
                                  </p:stCondLst>
                                  <p:childTnLst>
                                    <p:set>
                                      <p:cBhvr>
                                        <p:cTn id="6" dur="1" fill="hold">
                                          <p:stCondLst>
                                            <p:cond delay="0"/>
                                          </p:stCondLst>
                                        </p:cTn>
                                        <p:tgtEl>
                                          <p:spTgt spid="201"/>
                                        </p:tgtEl>
                                        <p:attrNameLst>
                                          <p:attrName>style.visibility</p:attrName>
                                        </p:attrNameLst>
                                      </p:cBhvr>
                                      <p:to>
                                        <p:strVal val="visible"/>
                                      </p:to>
                                    </p:set>
                                    <p:animEffect filter="fade" transition="in">
                                      <p:cBhvr additive="repl">
                                        <p:cTn id="7" dur="500"/>
                                        <p:tgtEl>
                                          <p:spTgt spid="201"/>
                                        </p:tgtEl>
                                      </p:cBhvr>
                                    </p:animEffect>
                                  </p:childTnLst>
                                </p:cTn>
                              </p:par>
                            </p:childTnLst>
                          </p:cTn>
                        </p:par>
                      </p:childTnLst>
                    </p:cTn>
                  </p:par>
                  <p:par>
                    <p:cTn id="8" fill="hold">
                      <p:stCondLst>
                        <p:cond delay="indefinite"/>
                      </p:stCondLst>
                      <p:childTnLst>
                        <p:par>
                          <p:cTn id="9" fill="hold">
                            <p:stCondLst>
                              <p:cond delay="0"/>
                            </p:stCondLst>
                            <p:childTnLst>
                              <p:par>
                                <p:cTn id="10" nodeType="clickEffect" fill="hold" presetClass="entr" presetID="10">
                                  <p:stCondLst>
                                    <p:cond delay="0"/>
                                  </p:stCondLst>
                                  <p:childTnLst>
                                    <p:set>
                                      <p:cBhvr>
                                        <p:cTn id="11" dur="1" fill="hold">
                                          <p:stCondLst>
                                            <p:cond delay="0"/>
                                          </p:stCondLst>
                                        </p:cTn>
                                        <p:tgtEl>
                                          <p:spTgt spid="202">
                                            <p:txEl>
                                              <p:pRg st="0" end="0"/>
                                            </p:txEl>
                                          </p:spTgt>
                                        </p:tgtEl>
                                        <p:attrNameLst>
                                          <p:attrName>style.visibility</p:attrName>
                                        </p:attrNameLst>
                                      </p:cBhvr>
                                      <p:to>
                                        <p:strVal val="visible"/>
                                      </p:to>
                                    </p:set>
                                    <p:animEffect filter="fade" transition="in">
                                      <p:cBhvr additive="repl">
                                        <p:cTn id="12" dur="500"/>
                                        <p:tgtEl>
                                          <p:spTgt spid="202">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Shape 1"/>
          <p:cNvSpPr/>
          <p:nvPr/>
        </p:nvSpPr>
        <p:spPr>
          <a:xfrm>
            <a:off x="810000" y="3437280"/>
            <a:ext cx="11133720" cy="146808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gn="r">
              <a:lnSpc>
                <a:spcPct val="100000"/>
              </a:lnSpc>
            </a:pPr>
            <a:r>
              <a:rPr b="1" lang="fr-FR" sz="5400" spc="-1" strike="noStrike">
                <a:solidFill>
                  <a:srgbClr val="212121"/>
                </a:solidFill>
                <a:latin typeface="Candara"/>
                <a:ea typeface="Candara"/>
              </a:rPr>
              <a:t>Identifiez les sujets à risque</a:t>
            </a:r>
            <a:endParaRPr b="0" lang="fr-FR" sz="5400" spc="-1" strike="noStrike">
              <a:solidFill>
                <a:srgbClr val="ffffff"/>
              </a:solidFill>
              <a:latin typeface="Arial"/>
            </a:endParaRPr>
          </a:p>
        </p:txBody>
      </p:sp>
      <p:pic>
        <p:nvPicPr>
          <p:cNvPr id="207" name="Shape 136" descr="Résultat de recherche d'images pour &quot;ampoule png&quot;"/>
          <p:cNvPicPr/>
          <p:nvPr/>
        </p:nvPicPr>
        <p:blipFill>
          <a:blip r:embed="rId1"/>
          <a:stretch/>
        </p:blipFill>
        <p:spPr>
          <a:xfrm>
            <a:off x="-825840" y="1040400"/>
            <a:ext cx="3637800" cy="4017600"/>
          </a:xfrm>
          <a:prstGeom prst="rect">
            <a:avLst/>
          </a:prstGeom>
          <a:ln w="0">
            <a:noFill/>
          </a:ln>
        </p:spPr>
      </p:pic>
      <p:sp>
        <p:nvSpPr>
          <p:cNvPr id="208" name="CustomShape 2"/>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209" name="CustomShape 3"/>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11" name="TextShape 2"/>
          <p:cNvSpPr/>
          <p:nvPr/>
        </p:nvSpPr>
        <p:spPr>
          <a:xfrm>
            <a:off x="810000" y="682200"/>
            <a:ext cx="10571400" cy="96984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000000"/>
                </a:solidFill>
                <a:latin typeface="Candara"/>
                <a:ea typeface="Candara"/>
              </a:rPr>
              <a:t>Pour identifier un sujet à risque, je lui pose les questions suivantes :</a:t>
            </a:r>
            <a:endParaRPr b="0" lang="fr-FR" sz="4000" spc="-1" strike="noStrike">
              <a:solidFill>
                <a:srgbClr val="ffffff"/>
              </a:solidFill>
              <a:latin typeface="Arial"/>
            </a:endParaRPr>
          </a:p>
        </p:txBody>
      </p:sp>
      <p:grpSp>
        <p:nvGrpSpPr>
          <p:cNvPr id="212" name="Group 3"/>
          <p:cNvGrpSpPr/>
          <p:nvPr/>
        </p:nvGrpSpPr>
        <p:grpSpPr>
          <a:xfrm>
            <a:off x="374400" y="2021400"/>
            <a:ext cx="11419560" cy="4526280"/>
            <a:chOff x="374400" y="2021400"/>
            <a:chExt cx="11419560" cy="4526280"/>
          </a:xfrm>
        </p:grpSpPr>
        <p:sp>
          <p:nvSpPr>
            <p:cNvPr id="213" name="CustomShape 4"/>
            <p:cNvSpPr/>
            <p:nvPr/>
          </p:nvSpPr>
          <p:spPr>
            <a:xfrm rot="5400000">
              <a:off x="7306920" y="-1146960"/>
              <a:ext cx="1171800" cy="7802280"/>
            </a:xfrm>
            <a:prstGeom prst="round2SameRect">
              <a:avLst>
                <a:gd name="adj1" fmla="val 16667"/>
                <a:gd name="adj2" fmla="val 0"/>
              </a:avLst>
            </a:prstGeom>
            <a:solidFill>
              <a:srgbClr val="d5f5f9">
                <a:alpha val="90000"/>
              </a:srgbClr>
            </a:solidFill>
            <a:ln cap="rnd" w="15840">
              <a:solidFill>
                <a:srgbClr val="d5f5f9">
                  <a:alpha val="90000"/>
                </a:srgbClr>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14" name="CustomShape 5"/>
            <p:cNvSpPr/>
            <p:nvPr/>
          </p:nvSpPr>
          <p:spPr>
            <a:xfrm>
              <a:off x="3990960" y="2225520"/>
              <a:ext cx="7745040" cy="1057320"/>
            </a:xfrm>
            <a:prstGeom prst="rect">
              <a:avLst/>
            </a:prstGeom>
            <a:noFill/>
            <a:ln w="0">
              <a:noFill/>
            </a:ln>
          </p:spPr>
          <p:style>
            <a:lnRef idx="0"/>
            <a:fillRef idx="0"/>
            <a:effectRef idx="0"/>
            <a:fontRef idx="minor"/>
          </p:style>
          <p:txBody>
            <a:bodyPr lIns="247680" rIns="247680" tIns="123840" bIns="123840" anchor="ctr">
              <a:noAutofit/>
            </a:bodyPr>
            <a:p>
              <a:pPr lvl="1" marL="228600" indent="-228240">
                <a:lnSpc>
                  <a:spcPct val="90000"/>
                </a:lnSpc>
                <a:buClr>
                  <a:srgbClr val="ffffff"/>
                </a:buClr>
                <a:buFont typeface="Calibri"/>
                <a:buChar char="•"/>
              </a:pPr>
              <a:r>
                <a:rPr b="0" lang="fr-FR" sz="2000" spc="-1" strike="noStrike">
                  <a:solidFill>
                    <a:srgbClr val="ffffff"/>
                  </a:solidFill>
                  <a:latin typeface="Calibri"/>
                  <a:ea typeface="Calibri"/>
                </a:rPr>
                <a:t>Au cours de votre enfance ou adolescence avez-vous eu des coups de soleil sévères ?</a:t>
              </a:r>
              <a:endParaRPr b="0" lang="fr-FR" sz="2000" spc="-1" strike="noStrike">
                <a:solidFill>
                  <a:srgbClr val="ffffff"/>
                </a:solidFill>
                <a:latin typeface="Arial"/>
              </a:endParaRPr>
            </a:p>
            <a:p>
              <a:pPr lvl="1" marL="228600" indent="-228240">
                <a:lnSpc>
                  <a:spcPct val="90000"/>
                </a:lnSpc>
                <a:spcBef>
                  <a:spcPts val="300"/>
                </a:spcBef>
                <a:buClr>
                  <a:srgbClr val="ffffff"/>
                </a:buClr>
                <a:buFont typeface="Calibri"/>
                <a:buChar char="•"/>
              </a:pPr>
              <a:r>
                <a:rPr b="0" lang="fr-FR" sz="2000" spc="-1" strike="noStrike">
                  <a:solidFill>
                    <a:srgbClr val="ffffff"/>
                  </a:solidFill>
                  <a:latin typeface="Calibri"/>
                  <a:ea typeface="Calibri"/>
                </a:rPr>
                <a:t>Avez-vous vécu plus d’un an dans un pays à fort ensoleillement?</a:t>
              </a:r>
              <a:endParaRPr b="0" lang="fr-FR" sz="2000" spc="-1" strike="noStrike">
                <a:solidFill>
                  <a:srgbClr val="ffffff"/>
                </a:solidFill>
                <a:latin typeface="Arial"/>
              </a:endParaRPr>
            </a:p>
            <a:p>
              <a:pPr lvl="1" marL="228600" indent="-228240">
                <a:lnSpc>
                  <a:spcPct val="90000"/>
                </a:lnSpc>
                <a:spcBef>
                  <a:spcPts val="300"/>
                </a:spcBef>
                <a:buClr>
                  <a:srgbClr val="ffffff"/>
                </a:buClr>
                <a:buFont typeface="Calibri"/>
                <a:buChar char="•"/>
              </a:pPr>
              <a:r>
                <a:rPr b="0" lang="fr-FR" sz="2000" spc="-1" strike="noStrike">
                  <a:solidFill>
                    <a:srgbClr val="ffffff"/>
                  </a:solidFill>
                  <a:latin typeface="Calibri"/>
                  <a:ea typeface="Calibri"/>
                </a:rPr>
                <a:t>Utilisez-vous régulièrement les UV artificiels (cabines de bronzage)?</a:t>
              </a:r>
              <a:endParaRPr b="0" lang="fr-FR" sz="2000" spc="-1" strike="noStrike">
                <a:solidFill>
                  <a:srgbClr val="ffffff"/>
                </a:solidFill>
                <a:latin typeface="Arial"/>
              </a:endParaRPr>
            </a:p>
          </p:txBody>
        </p:sp>
        <p:sp>
          <p:nvSpPr>
            <p:cNvPr id="215" name="CustomShape 6"/>
            <p:cNvSpPr/>
            <p:nvPr/>
          </p:nvSpPr>
          <p:spPr>
            <a:xfrm>
              <a:off x="1064880" y="2021400"/>
              <a:ext cx="2925360" cy="1465200"/>
            </a:xfrm>
            <a:prstGeom prst="roundRect">
              <a:avLst>
                <a:gd name="adj" fmla="val 16667"/>
              </a:avLst>
            </a:prstGeom>
            <a:solidFill>
              <a:srgbClr val="7be5e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16" name="CustomShape 7"/>
            <p:cNvSpPr/>
            <p:nvPr/>
          </p:nvSpPr>
          <p:spPr>
            <a:xfrm>
              <a:off x="1136520" y="2093040"/>
              <a:ext cx="2782440" cy="1321920"/>
            </a:xfrm>
            <a:prstGeom prst="rect">
              <a:avLst/>
            </a:prstGeom>
            <a:noFill/>
            <a:ln w="0">
              <a:noFill/>
            </a:ln>
          </p:spPr>
          <p:style>
            <a:lnRef idx="0"/>
            <a:fillRef idx="0"/>
            <a:effectRef idx="0"/>
            <a:fontRef idx="minor"/>
          </p:style>
          <p:txBody>
            <a:bodyPr lIns="106560" rIns="106560" tIns="53280" bIns="53280" anchor="ctr">
              <a:noAutofit/>
            </a:bodyPr>
            <a:p>
              <a:pPr algn="ctr">
                <a:lnSpc>
                  <a:spcPct val="90000"/>
                </a:lnSpc>
              </a:pPr>
              <a:r>
                <a:rPr b="0" lang="fr-FR" sz="2800" spc="-1" strike="noStrike">
                  <a:solidFill>
                    <a:srgbClr val="000000"/>
                  </a:solidFill>
                  <a:latin typeface="Candara"/>
                  <a:ea typeface="Candara"/>
                </a:rPr>
                <a:t>Rapport au Soleil </a:t>
              </a:r>
              <a:endParaRPr b="0" lang="fr-FR" sz="2800" spc="-1" strike="noStrike">
                <a:solidFill>
                  <a:srgbClr val="ffffff"/>
                </a:solidFill>
                <a:latin typeface="Arial"/>
              </a:endParaRPr>
            </a:p>
          </p:txBody>
        </p:sp>
        <p:sp>
          <p:nvSpPr>
            <p:cNvPr id="217" name="CustomShape 8"/>
            <p:cNvSpPr/>
            <p:nvPr/>
          </p:nvSpPr>
          <p:spPr>
            <a:xfrm rot="5400000">
              <a:off x="6611400" y="435600"/>
              <a:ext cx="1171800" cy="7802280"/>
            </a:xfrm>
            <a:prstGeom prst="round2SameRect">
              <a:avLst>
                <a:gd name="adj1" fmla="val 16667"/>
                <a:gd name="adj2" fmla="val 0"/>
              </a:avLst>
            </a:prstGeom>
            <a:solidFill>
              <a:srgbClr val="d5f5f9">
                <a:alpha val="90000"/>
              </a:srgbClr>
            </a:solidFill>
            <a:ln cap="rnd" w="15840">
              <a:solidFill>
                <a:srgbClr val="d5f5f9">
                  <a:alpha val="90000"/>
                </a:srgbClr>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18" name="CustomShape 9"/>
            <p:cNvSpPr/>
            <p:nvPr/>
          </p:nvSpPr>
          <p:spPr>
            <a:xfrm>
              <a:off x="3295800" y="3808800"/>
              <a:ext cx="7745040" cy="1057320"/>
            </a:xfrm>
            <a:prstGeom prst="rect">
              <a:avLst/>
            </a:prstGeom>
            <a:noFill/>
            <a:ln w="0">
              <a:noFill/>
            </a:ln>
          </p:spPr>
          <p:style>
            <a:lnRef idx="0"/>
            <a:fillRef idx="0"/>
            <a:effectRef idx="0"/>
            <a:fontRef idx="minor"/>
          </p:style>
          <p:txBody>
            <a:bodyPr lIns="247680" rIns="247680" tIns="123840" bIns="123840" anchor="ctr">
              <a:noAutofit/>
            </a:bodyPr>
            <a:p>
              <a:pPr lvl="1" marL="228600" indent="-228240">
                <a:lnSpc>
                  <a:spcPct val="90000"/>
                </a:lnSpc>
                <a:buClr>
                  <a:srgbClr val="ffffff"/>
                </a:buClr>
                <a:buFont typeface="Calibri"/>
                <a:buChar char="•"/>
              </a:pPr>
              <a:r>
                <a:rPr b="0" lang="fr-FR" sz="2000" spc="-1" strike="noStrike">
                  <a:solidFill>
                    <a:srgbClr val="ffffff"/>
                  </a:solidFill>
                  <a:latin typeface="Calibri"/>
                  <a:ea typeface="Calibri"/>
                </a:rPr>
                <a:t>Exercez-vous, ou avez-vous exercé, une profession de plein-air : marin, agriculteur, ouvrier du bâtiment, moniteur sportif?</a:t>
              </a:r>
              <a:endParaRPr b="0" lang="fr-FR" sz="2000" spc="-1" strike="noStrike">
                <a:solidFill>
                  <a:srgbClr val="ffffff"/>
                </a:solidFill>
                <a:latin typeface="Arial"/>
              </a:endParaRPr>
            </a:p>
          </p:txBody>
        </p:sp>
        <p:sp>
          <p:nvSpPr>
            <p:cNvPr id="219" name="CustomShape 10"/>
            <p:cNvSpPr/>
            <p:nvPr/>
          </p:nvSpPr>
          <p:spPr>
            <a:xfrm>
              <a:off x="374400" y="3569400"/>
              <a:ext cx="2925360" cy="1465200"/>
            </a:xfrm>
            <a:prstGeom prst="roundRect">
              <a:avLst>
                <a:gd name="adj" fmla="val 16667"/>
              </a:avLst>
            </a:prstGeom>
            <a:solidFill>
              <a:srgbClr val="7be5e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20" name="CustomShape 11"/>
            <p:cNvSpPr/>
            <p:nvPr/>
          </p:nvSpPr>
          <p:spPr>
            <a:xfrm>
              <a:off x="445680" y="3641040"/>
              <a:ext cx="2782440" cy="1321920"/>
            </a:xfrm>
            <a:prstGeom prst="rect">
              <a:avLst/>
            </a:prstGeom>
            <a:noFill/>
            <a:ln w="0">
              <a:noFill/>
            </a:ln>
          </p:spPr>
          <p:style>
            <a:lnRef idx="0"/>
            <a:fillRef idx="0"/>
            <a:effectRef idx="0"/>
            <a:fontRef idx="minor"/>
          </p:style>
          <p:txBody>
            <a:bodyPr lIns="106560" rIns="106560" tIns="53280" bIns="53280" anchor="ctr">
              <a:noAutofit/>
            </a:bodyPr>
            <a:p>
              <a:pPr algn="ctr">
                <a:lnSpc>
                  <a:spcPct val="90000"/>
                </a:lnSpc>
              </a:pPr>
              <a:r>
                <a:rPr b="0" lang="fr-FR" sz="2800" spc="-1" strike="noStrike">
                  <a:solidFill>
                    <a:srgbClr val="000000"/>
                  </a:solidFill>
                  <a:latin typeface="Candara"/>
                  <a:ea typeface="Candara"/>
                </a:rPr>
                <a:t>Profession</a:t>
              </a:r>
              <a:endParaRPr b="0" lang="fr-FR" sz="2800" spc="-1" strike="noStrike">
                <a:solidFill>
                  <a:srgbClr val="ffffff"/>
                </a:solidFill>
                <a:latin typeface="Arial"/>
              </a:endParaRPr>
            </a:p>
          </p:txBody>
        </p:sp>
        <p:sp>
          <p:nvSpPr>
            <p:cNvPr id="221" name="CustomShape 12"/>
            <p:cNvSpPr/>
            <p:nvPr/>
          </p:nvSpPr>
          <p:spPr>
            <a:xfrm rot="5400000">
              <a:off x="7306920" y="1930320"/>
              <a:ext cx="1171800" cy="7802280"/>
            </a:xfrm>
            <a:prstGeom prst="round2SameRect">
              <a:avLst>
                <a:gd name="adj1" fmla="val 16667"/>
                <a:gd name="adj2" fmla="val 0"/>
              </a:avLst>
            </a:prstGeom>
            <a:solidFill>
              <a:srgbClr val="d5f5f9">
                <a:alpha val="90000"/>
              </a:srgbClr>
            </a:solidFill>
            <a:ln cap="rnd" w="15840">
              <a:solidFill>
                <a:srgbClr val="d5f5f9">
                  <a:alpha val="90000"/>
                </a:srgbClr>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22" name="CustomShape 13"/>
            <p:cNvSpPr/>
            <p:nvPr/>
          </p:nvSpPr>
          <p:spPr>
            <a:xfrm>
              <a:off x="3990960" y="5303520"/>
              <a:ext cx="7745040" cy="1057320"/>
            </a:xfrm>
            <a:prstGeom prst="rect">
              <a:avLst/>
            </a:prstGeom>
            <a:noFill/>
            <a:ln w="0">
              <a:noFill/>
            </a:ln>
          </p:spPr>
          <p:style>
            <a:lnRef idx="0"/>
            <a:fillRef idx="0"/>
            <a:effectRef idx="0"/>
            <a:fontRef idx="minor"/>
          </p:style>
          <p:txBody>
            <a:bodyPr lIns="247680" rIns="247680" tIns="123840" bIns="123840" anchor="ctr">
              <a:noAutofit/>
            </a:bodyPr>
            <a:p>
              <a:pPr lvl="1" marL="228600" indent="-228240">
                <a:lnSpc>
                  <a:spcPct val="90000"/>
                </a:lnSpc>
                <a:buClr>
                  <a:srgbClr val="ffffff"/>
                </a:buClr>
                <a:buFont typeface="Calibri"/>
                <a:buChar char="•"/>
              </a:pPr>
              <a:r>
                <a:rPr b="0" lang="fr-FR" sz="2000" spc="-1" strike="noStrike">
                  <a:solidFill>
                    <a:srgbClr val="ffffff"/>
                  </a:solidFill>
                  <a:latin typeface="Calibri"/>
                  <a:ea typeface="Calibri"/>
                </a:rPr>
                <a:t>Pratiquez-vous ou avez-vous pratiqué une activité de loisir de plein air : sport aquatique, tennis, jogging ou marathon, escalade, …?</a:t>
              </a:r>
              <a:endParaRPr b="0" lang="fr-FR" sz="2000" spc="-1" strike="noStrike">
                <a:solidFill>
                  <a:srgbClr val="ffffff"/>
                </a:solidFill>
                <a:latin typeface="Arial"/>
              </a:endParaRPr>
            </a:p>
          </p:txBody>
        </p:sp>
        <p:sp>
          <p:nvSpPr>
            <p:cNvPr id="223" name="CustomShape 14"/>
            <p:cNvSpPr/>
            <p:nvPr/>
          </p:nvSpPr>
          <p:spPr>
            <a:xfrm>
              <a:off x="1064880" y="5082480"/>
              <a:ext cx="2925360" cy="1465200"/>
            </a:xfrm>
            <a:prstGeom prst="roundRect">
              <a:avLst>
                <a:gd name="adj" fmla="val 16667"/>
              </a:avLst>
            </a:prstGeom>
            <a:solidFill>
              <a:srgbClr val="7be5e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24" name="CustomShape 15"/>
            <p:cNvSpPr/>
            <p:nvPr/>
          </p:nvSpPr>
          <p:spPr>
            <a:xfrm>
              <a:off x="1136520" y="5153760"/>
              <a:ext cx="2782440" cy="1321920"/>
            </a:xfrm>
            <a:prstGeom prst="rect">
              <a:avLst/>
            </a:prstGeom>
            <a:noFill/>
            <a:ln w="0">
              <a:noFill/>
            </a:ln>
          </p:spPr>
          <p:style>
            <a:lnRef idx="0"/>
            <a:fillRef idx="0"/>
            <a:effectRef idx="0"/>
            <a:fontRef idx="minor"/>
          </p:style>
          <p:txBody>
            <a:bodyPr lIns="106560" rIns="106560" tIns="53280" bIns="53280" anchor="ctr">
              <a:noAutofit/>
            </a:bodyPr>
            <a:p>
              <a:pPr algn="ctr">
                <a:lnSpc>
                  <a:spcPct val="90000"/>
                </a:lnSpc>
              </a:pPr>
              <a:r>
                <a:rPr b="0" lang="fr-FR" sz="2800" spc="-1" strike="noStrike">
                  <a:solidFill>
                    <a:srgbClr val="000000"/>
                  </a:solidFill>
                  <a:latin typeface="Candara"/>
                  <a:ea typeface="Candara"/>
                </a:rPr>
                <a:t>Loisirs</a:t>
              </a:r>
              <a:endParaRPr b="0" lang="fr-FR" sz="2800" spc="-1" strike="noStrike">
                <a:solidFill>
                  <a:srgbClr val="ffffff"/>
                </a:solidFill>
                <a:latin typeface="Arial"/>
              </a:endParaRPr>
            </a:p>
          </p:txBody>
        </p:sp>
      </p:grpSp>
      <p:sp>
        <p:nvSpPr>
          <p:cNvPr id="225" name="CustomShape 16"/>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226" name="CustomShape 17"/>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7" name="Shape 166" descr="Résultat de recherche d'images pour &quot;homme nu illustration face et dos&quot;"/>
          <p:cNvPicPr/>
          <p:nvPr/>
        </p:nvPicPr>
        <p:blipFill>
          <a:blip r:embed="rId1"/>
          <a:stretch/>
        </p:blipFill>
        <p:spPr>
          <a:xfrm>
            <a:off x="1733760" y="2262960"/>
            <a:ext cx="2916360" cy="4156200"/>
          </a:xfrm>
          <a:prstGeom prst="rect">
            <a:avLst/>
          </a:prstGeom>
          <a:ln w="0">
            <a:noFill/>
          </a:ln>
        </p:spPr>
      </p:pic>
      <p:sp>
        <p:nvSpPr>
          <p:cNvPr id="228" name="CustomShape 1"/>
          <p:cNvSpPr/>
          <p:nvPr/>
        </p:nvSpPr>
        <p:spPr>
          <a:xfrm>
            <a:off x="5546160" y="3533760"/>
            <a:ext cx="5436000" cy="2246040"/>
          </a:xfrm>
          <a:prstGeom prst="rect">
            <a:avLst/>
          </a:prstGeom>
          <a:noFill/>
          <a:ln w="0">
            <a:noFill/>
          </a:ln>
        </p:spPr>
        <p:style>
          <a:lnRef idx="0"/>
          <a:fillRef idx="0"/>
          <a:effectRef idx="0"/>
          <a:fontRef idx="minor"/>
        </p:style>
        <p:txBody>
          <a:bodyPr lIns="90000" rIns="90000" tIns="45000" bIns="45000" anchor="t">
            <a:noAutofit/>
          </a:bodyPr>
          <a:p>
            <a:pPr marL="285840" indent="-285480">
              <a:lnSpc>
                <a:spcPct val="100000"/>
              </a:lnSpc>
              <a:buClr>
                <a:srgbClr val="ffffff"/>
              </a:buClr>
              <a:buFont typeface="Arial"/>
              <a:buChar char="•"/>
            </a:pPr>
            <a:r>
              <a:rPr b="0" lang="fr-FR" sz="2400" spc="-1" strike="noStrike">
                <a:solidFill>
                  <a:srgbClr val="ffffff"/>
                </a:solidFill>
                <a:latin typeface="Calibri"/>
                <a:ea typeface="Calibri"/>
              </a:rPr>
              <a:t>Je fais un examen clinique </a:t>
            </a:r>
            <a:r>
              <a:rPr b="1" lang="fr-FR" sz="2800" spc="-1" strike="noStrike" u="sng">
                <a:solidFill>
                  <a:srgbClr val="ffffff"/>
                </a:solidFill>
                <a:uFillTx/>
                <a:latin typeface="Calibri"/>
                <a:ea typeface="Calibri"/>
              </a:rPr>
              <a:t>complet</a:t>
            </a:r>
            <a:endParaRPr b="0" lang="fr-FR" sz="2800" spc="-1" strike="noStrike">
              <a:solidFill>
                <a:srgbClr val="ffffff"/>
              </a:solidFill>
              <a:latin typeface="Arial"/>
            </a:endParaRPr>
          </a:p>
          <a:p>
            <a:pPr marL="285840" indent="-285480">
              <a:lnSpc>
                <a:spcPct val="100000"/>
              </a:lnSpc>
              <a:buClr>
                <a:srgbClr val="ffffff"/>
              </a:buClr>
              <a:buFont typeface="Arial"/>
              <a:buChar char="•"/>
            </a:pPr>
            <a:r>
              <a:rPr b="0" lang="fr-FR" sz="2400" spc="-1" strike="noStrike">
                <a:solidFill>
                  <a:srgbClr val="ffffff"/>
                </a:solidFill>
                <a:latin typeface="Calibri"/>
                <a:ea typeface="Calibri"/>
              </a:rPr>
              <a:t>Si je n’ai pas le temps, en raison de demandes multiples, je le programme avec mon patient</a:t>
            </a:r>
            <a:endParaRPr b="0" lang="fr-FR" sz="2400" spc="-1" strike="noStrike">
              <a:solidFill>
                <a:srgbClr val="ffffff"/>
              </a:solidFill>
              <a:latin typeface="Arial"/>
            </a:endParaRPr>
          </a:p>
          <a:p>
            <a:pPr>
              <a:lnSpc>
                <a:spcPct val="100000"/>
              </a:lnSpc>
            </a:pPr>
            <a:endParaRPr b="0" lang="fr-FR" sz="2400" spc="-1" strike="noStrike">
              <a:solidFill>
                <a:srgbClr val="ffffff"/>
              </a:solidFill>
              <a:latin typeface="Arial"/>
            </a:endParaRPr>
          </a:p>
          <a:p>
            <a:pPr marL="285840" indent="-158400">
              <a:lnSpc>
                <a:spcPct val="100000"/>
              </a:lnSpc>
              <a:tabLst>
                <a:tab algn="l" pos="0"/>
              </a:tabLst>
            </a:pPr>
            <a:endParaRPr b="0" lang="fr-FR" sz="2400" spc="-1" strike="noStrike">
              <a:solidFill>
                <a:srgbClr val="ffffff"/>
              </a:solidFill>
              <a:latin typeface="Arial"/>
            </a:endParaRPr>
          </a:p>
        </p:txBody>
      </p:sp>
      <p:sp>
        <p:nvSpPr>
          <p:cNvPr id="229" name="CustomShape 2"/>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230" name="CustomShape 3"/>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
        <p:nvSpPr>
          <p:cNvPr id="231" name="TextShape 4"/>
          <p:cNvSpPr/>
          <p:nvPr/>
        </p:nvSpPr>
        <p:spPr>
          <a:xfrm>
            <a:off x="810000" y="682200"/>
            <a:ext cx="10571400" cy="96984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000000"/>
                </a:solidFill>
                <a:latin typeface="Candara"/>
                <a:ea typeface="Candara"/>
              </a:rPr>
              <a:t>Pour identifier un sujet à risque, je fais un examen complet de mon patient :</a:t>
            </a:r>
            <a:endParaRPr b="0" lang="fr-FR" sz="40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33" name="TextShape 2"/>
          <p:cNvSpPr/>
          <p:nvPr/>
        </p:nvSpPr>
        <p:spPr>
          <a:xfrm>
            <a:off x="810000" y="682200"/>
            <a:ext cx="10571400" cy="96984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000000"/>
                </a:solidFill>
                <a:latin typeface="Candara"/>
                <a:ea typeface="Candara"/>
              </a:rPr>
              <a:t>Les sujets à risque:</a:t>
            </a:r>
            <a:br>
              <a:rPr sz="1800"/>
            </a:br>
            <a:r>
              <a:rPr b="1" lang="fr-FR" sz="4000" spc="-1" strike="noStrike">
                <a:solidFill>
                  <a:srgbClr val="000000"/>
                </a:solidFill>
                <a:latin typeface="Candara"/>
                <a:ea typeface="Candara"/>
              </a:rPr>
              <a:t>3 types de patients</a:t>
            </a:r>
            <a:endParaRPr b="0" lang="fr-FR" sz="4000" spc="-1" strike="noStrike">
              <a:solidFill>
                <a:srgbClr val="ffffff"/>
              </a:solidFill>
              <a:latin typeface="Arial"/>
            </a:endParaRPr>
          </a:p>
        </p:txBody>
      </p:sp>
      <p:sp>
        <p:nvSpPr>
          <p:cNvPr id="234" name="CustomShape 3"/>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235" name="CustomShape 4"/>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grpSp>
        <p:nvGrpSpPr>
          <p:cNvPr id="236" name="Group 5"/>
          <p:cNvGrpSpPr/>
          <p:nvPr/>
        </p:nvGrpSpPr>
        <p:grpSpPr>
          <a:xfrm>
            <a:off x="1614600" y="2258280"/>
            <a:ext cx="8962200" cy="2800440"/>
            <a:chOff x="1614600" y="2258280"/>
            <a:chExt cx="8962200" cy="2800440"/>
          </a:xfrm>
        </p:grpSpPr>
        <p:sp>
          <p:nvSpPr>
            <p:cNvPr id="237" name="CustomShape 6"/>
            <p:cNvSpPr/>
            <p:nvPr/>
          </p:nvSpPr>
          <p:spPr>
            <a:xfrm>
              <a:off x="1614600" y="2258280"/>
              <a:ext cx="2800080" cy="2239920"/>
            </a:xfrm>
            <a:prstGeom prst="rect">
              <a:avLst/>
            </a:prstGeom>
            <a:blipFill rotWithShape="0">
              <a:blip r:embed="rId1"/>
              <a:srcRect/>
              <a:stretch/>
            </a:blip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38" name="CustomShape 7"/>
            <p:cNvSpPr/>
            <p:nvPr/>
          </p:nvSpPr>
          <p:spPr>
            <a:xfrm>
              <a:off x="1866600" y="4275000"/>
              <a:ext cx="2492280" cy="783720"/>
            </a:xfrm>
            <a:prstGeom prst="wedgeRectCallout">
              <a:avLst>
                <a:gd name="adj1" fmla="val 20250"/>
                <a:gd name="adj2" fmla="val -60700"/>
              </a:avLst>
            </a:prstGeom>
            <a:solidFill>
              <a:srgbClr val="eeb14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39" name="CustomShape 8"/>
            <p:cNvSpPr/>
            <p:nvPr/>
          </p:nvSpPr>
          <p:spPr>
            <a:xfrm>
              <a:off x="1866600" y="4275000"/>
              <a:ext cx="2492280" cy="783720"/>
            </a:xfrm>
            <a:prstGeom prst="rect">
              <a:avLst/>
            </a:prstGeom>
            <a:noFill/>
            <a:ln w="0">
              <a:noFill/>
            </a:ln>
          </p:spPr>
          <p:style>
            <a:lnRef idx="0"/>
            <a:fillRef idx="0"/>
            <a:effectRef idx="0"/>
            <a:fontRef idx="minor"/>
          </p:style>
          <p:txBody>
            <a:bodyPr lIns="57240" rIns="57240" tIns="57240" bIns="57240" anchor="ctr">
              <a:noAutofit/>
            </a:bodyPr>
            <a:p>
              <a:pPr algn="ctr">
                <a:lnSpc>
                  <a:spcPct val="90000"/>
                </a:lnSpc>
              </a:pPr>
              <a:r>
                <a:rPr b="1" lang="fr-FR" sz="1500" spc="-1" strike="noStrike">
                  <a:solidFill>
                    <a:srgbClr val="000000"/>
                  </a:solidFill>
                  <a:latin typeface="Candara"/>
                  <a:ea typeface="Candara"/>
                </a:rPr>
                <a:t>À lésions multiples</a:t>
              </a:r>
              <a:endParaRPr b="0" lang="fr-FR" sz="1500" spc="-1" strike="noStrike">
                <a:solidFill>
                  <a:srgbClr val="ffffff"/>
                </a:solidFill>
                <a:latin typeface="Arial"/>
              </a:endParaRPr>
            </a:p>
          </p:txBody>
        </p:sp>
        <p:sp>
          <p:nvSpPr>
            <p:cNvPr id="240" name="CustomShape 9"/>
            <p:cNvSpPr/>
            <p:nvPr/>
          </p:nvSpPr>
          <p:spPr>
            <a:xfrm>
              <a:off x="4695480" y="2258280"/>
              <a:ext cx="2800080" cy="2239920"/>
            </a:xfrm>
            <a:prstGeom prst="rect">
              <a:avLst/>
            </a:prstGeom>
            <a:solidFill>
              <a:srgbClr val="f6ddb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41" name="CustomShape 10"/>
            <p:cNvSpPr/>
            <p:nvPr/>
          </p:nvSpPr>
          <p:spPr>
            <a:xfrm>
              <a:off x="4947480" y="4275000"/>
              <a:ext cx="2492280" cy="783720"/>
            </a:xfrm>
            <a:prstGeom prst="wedgeRectCallout">
              <a:avLst>
                <a:gd name="adj1" fmla="val 20250"/>
                <a:gd name="adj2" fmla="val -60700"/>
              </a:avLst>
            </a:prstGeom>
            <a:solidFill>
              <a:srgbClr val="eeb14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42" name="CustomShape 11"/>
            <p:cNvSpPr/>
            <p:nvPr/>
          </p:nvSpPr>
          <p:spPr>
            <a:xfrm>
              <a:off x="4947480" y="4275000"/>
              <a:ext cx="2492280" cy="783720"/>
            </a:xfrm>
            <a:prstGeom prst="rect">
              <a:avLst/>
            </a:prstGeom>
            <a:noFill/>
            <a:ln w="0">
              <a:noFill/>
            </a:ln>
          </p:spPr>
          <p:style>
            <a:lnRef idx="0"/>
            <a:fillRef idx="0"/>
            <a:effectRef idx="0"/>
            <a:fontRef idx="minor"/>
          </p:style>
          <p:txBody>
            <a:bodyPr lIns="57240" rIns="57240" tIns="57240" bIns="57240" anchor="ctr">
              <a:noAutofit/>
            </a:bodyPr>
            <a:p>
              <a:pPr algn="ctr">
                <a:lnSpc>
                  <a:spcPct val="90000"/>
                </a:lnSpc>
              </a:pPr>
              <a:r>
                <a:rPr b="1" lang="fr-FR" sz="1500" spc="-1" strike="noStrike">
                  <a:solidFill>
                    <a:srgbClr val="000000"/>
                  </a:solidFill>
                  <a:latin typeface="Candara"/>
                  <a:ea typeface="Candara"/>
                </a:rPr>
                <a:t>Avec antécédents de tumeurs cutanées et lésions précancéreuses</a:t>
              </a:r>
              <a:endParaRPr b="0" lang="fr-FR" sz="1500" spc="-1" strike="noStrike">
                <a:solidFill>
                  <a:srgbClr val="ffffff"/>
                </a:solidFill>
                <a:latin typeface="Arial"/>
              </a:endParaRPr>
            </a:p>
          </p:txBody>
        </p:sp>
        <p:sp>
          <p:nvSpPr>
            <p:cNvPr id="243" name="CustomShape 12"/>
            <p:cNvSpPr/>
            <p:nvPr/>
          </p:nvSpPr>
          <p:spPr>
            <a:xfrm>
              <a:off x="7776720" y="2258280"/>
              <a:ext cx="2800080" cy="2239920"/>
            </a:xfrm>
            <a:prstGeom prst="rect">
              <a:avLst/>
            </a:prstGeom>
            <a:blipFill rotWithShape="0">
              <a:blip r:embed="rId2"/>
              <a:srcRect/>
              <a:stretch/>
            </a:blip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44" name="CustomShape 13"/>
            <p:cNvSpPr/>
            <p:nvPr/>
          </p:nvSpPr>
          <p:spPr>
            <a:xfrm>
              <a:off x="8028720" y="4275000"/>
              <a:ext cx="2492280" cy="783720"/>
            </a:xfrm>
            <a:prstGeom prst="wedgeRectCallout">
              <a:avLst>
                <a:gd name="adj1" fmla="val 20250"/>
                <a:gd name="adj2" fmla="val -60700"/>
              </a:avLst>
            </a:prstGeom>
            <a:solidFill>
              <a:srgbClr val="eeb14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45" name="CustomShape 14"/>
            <p:cNvSpPr/>
            <p:nvPr/>
          </p:nvSpPr>
          <p:spPr>
            <a:xfrm>
              <a:off x="8028720" y="4275000"/>
              <a:ext cx="2492280" cy="783720"/>
            </a:xfrm>
            <a:prstGeom prst="rect">
              <a:avLst/>
            </a:prstGeom>
            <a:noFill/>
            <a:ln w="0">
              <a:noFill/>
            </a:ln>
          </p:spPr>
          <p:style>
            <a:lnRef idx="0"/>
            <a:fillRef idx="0"/>
            <a:effectRef idx="0"/>
            <a:fontRef idx="minor"/>
          </p:style>
          <p:txBody>
            <a:bodyPr lIns="57240" rIns="57240" tIns="57240" bIns="57240" anchor="ctr">
              <a:noAutofit/>
            </a:bodyPr>
            <a:p>
              <a:pPr algn="ctr">
                <a:lnSpc>
                  <a:spcPct val="90000"/>
                </a:lnSpc>
              </a:pPr>
              <a:r>
                <a:rPr b="1" lang="fr-FR" sz="1500" spc="-1" strike="noStrike">
                  <a:solidFill>
                    <a:srgbClr val="000000"/>
                  </a:solidFill>
                  <a:latin typeface="Candara"/>
                  <a:ea typeface="Candara"/>
                </a:rPr>
                <a:t>À lésion isolée</a:t>
              </a:r>
              <a:endParaRPr b="0" lang="fr-FR" sz="1500" spc="-1" strike="noStrike">
                <a:solidFill>
                  <a:srgbClr val="ffffff"/>
                </a:solidFill>
                <a:latin typeface="Arial"/>
              </a:endParaRPr>
            </a:p>
          </p:txBody>
        </p:sp>
      </p:grpSp>
      <p:grpSp>
        <p:nvGrpSpPr>
          <p:cNvPr id="246" name="Group 15"/>
          <p:cNvGrpSpPr/>
          <p:nvPr/>
        </p:nvGrpSpPr>
        <p:grpSpPr>
          <a:xfrm>
            <a:off x="1552680" y="5199480"/>
            <a:ext cx="6047640" cy="624600"/>
            <a:chOff x="1552680" y="5199480"/>
            <a:chExt cx="6047640" cy="624600"/>
          </a:xfrm>
        </p:grpSpPr>
        <p:sp>
          <p:nvSpPr>
            <p:cNvPr id="247" name="CustomShape 16"/>
            <p:cNvSpPr/>
            <p:nvPr/>
          </p:nvSpPr>
          <p:spPr>
            <a:xfrm>
              <a:off x="1552680" y="5199480"/>
              <a:ext cx="6047640" cy="62460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48" name="CustomShape 17"/>
            <p:cNvSpPr/>
            <p:nvPr/>
          </p:nvSpPr>
          <p:spPr>
            <a:xfrm>
              <a:off x="1552680" y="5199480"/>
              <a:ext cx="6047640" cy="624600"/>
            </a:xfrm>
            <a:prstGeom prst="rect">
              <a:avLst/>
            </a:prstGeom>
            <a:noFill/>
            <a:ln w="0">
              <a:noFill/>
            </a:ln>
          </p:spPr>
          <p:style>
            <a:lnRef idx="0"/>
            <a:fillRef idx="0"/>
            <a:effectRef idx="0"/>
            <a:fontRef idx="minor"/>
          </p:style>
          <p:txBody>
            <a:bodyPr lIns="25560" rIns="25560" tIns="25560" bIns="25560" anchor="t">
              <a:noAutofit/>
            </a:bodyPr>
            <a:p>
              <a:pPr algn="ctr">
                <a:lnSpc>
                  <a:spcPct val="90000"/>
                </a:lnSpc>
              </a:pPr>
              <a:r>
                <a:rPr b="0" lang="fr-FR" sz="2000" spc="-1" strike="noStrike">
                  <a:solidFill>
                    <a:srgbClr val="ffffff"/>
                  </a:solidFill>
                  <a:latin typeface="Calibri"/>
                  <a:ea typeface="Calibri"/>
                </a:rPr>
                <a:t>Je l’amène à consulter un dermatologue régulièrement</a:t>
              </a:r>
              <a:endParaRPr b="0" lang="fr-FR" sz="2000" spc="-1" strike="noStrike">
                <a:solidFill>
                  <a:srgbClr val="ffffff"/>
                </a:solidFill>
                <a:latin typeface="Arial"/>
              </a:endParaRPr>
            </a:p>
            <a:p>
              <a:pPr algn="ctr">
                <a:lnSpc>
                  <a:spcPct val="90000"/>
                </a:lnSpc>
                <a:spcBef>
                  <a:spcPts val="700"/>
                </a:spcBef>
              </a:pPr>
              <a:r>
                <a:rPr b="1" lang="fr-FR" sz="2000" spc="-1" strike="noStrike">
                  <a:solidFill>
                    <a:srgbClr val="ffffff"/>
                  </a:solidFill>
                  <a:latin typeface="Calibri"/>
                  <a:ea typeface="Calibri"/>
                </a:rPr>
                <a:t>= Réintégration filière dermatologique</a:t>
              </a:r>
              <a:endParaRPr b="0" lang="fr-FR" sz="2000" spc="-1" strike="noStrike">
                <a:solidFill>
                  <a:srgbClr val="ffffff"/>
                </a:solidFill>
                <a:latin typeface="Arial"/>
              </a:endParaRPr>
            </a:p>
          </p:txBody>
        </p:sp>
      </p:grpSp>
      <p:grpSp>
        <p:nvGrpSpPr>
          <p:cNvPr id="249" name="Group 18"/>
          <p:cNvGrpSpPr/>
          <p:nvPr/>
        </p:nvGrpSpPr>
        <p:grpSpPr>
          <a:xfrm>
            <a:off x="7601040" y="5232960"/>
            <a:ext cx="3362760" cy="1121400"/>
            <a:chOff x="7601040" y="5232960"/>
            <a:chExt cx="3362760" cy="1121400"/>
          </a:xfrm>
        </p:grpSpPr>
        <p:sp>
          <p:nvSpPr>
            <p:cNvPr id="250" name="CustomShape 19"/>
            <p:cNvSpPr/>
            <p:nvPr/>
          </p:nvSpPr>
          <p:spPr>
            <a:xfrm>
              <a:off x="7601040" y="5232960"/>
              <a:ext cx="3362760" cy="112140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51" name="CustomShape 20"/>
            <p:cNvSpPr/>
            <p:nvPr/>
          </p:nvSpPr>
          <p:spPr>
            <a:xfrm>
              <a:off x="7601040" y="5232960"/>
              <a:ext cx="3362760" cy="1121400"/>
            </a:xfrm>
            <a:prstGeom prst="rect">
              <a:avLst/>
            </a:prstGeom>
            <a:noFill/>
            <a:ln w="0">
              <a:noFill/>
            </a:ln>
          </p:spPr>
          <p:style>
            <a:lnRef idx="0"/>
            <a:fillRef idx="0"/>
            <a:effectRef idx="0"/>
            <a:fontRef idx="minor"/>
          </p:style>
          <p:txBody>
            <a:bodyPr lIns="25560" rIns="25560" tIns="25560" bIns="25560" anchor="t">
              <a:noAutofit/>
            </a:bodyPr>
            <a:p>
              <a:pPr algn="ctr">
                <a:lnSpc>
                  <a:spcPct val="90000"/>
                </a:lnSpc>
              </a:pPr>
              <a:r>
                <a:rPr b="0" lang="fr-FR" sz="2000" spc="-1" strike="noStrike">
                  <a:solidFill>
                    <a:srgbClr val="ffffff"/>
                  </a:solidFill>
                  <a:latin typeface="Calibri"/>
                  <a:ea typeface="Calibri"/>
                </a:rPr>
                <a:t>Je le sensibilise à la prévention et à l’auto-surveillance</a:t>
              </a:r>
              <a:endParaRPr b="0" lang="fr-FR" sz="2000" spc="-1" strike="noStrike">
                <a:solidFill>
                  <a:srgbClr val="ffffff"/>
                </a:solidFill>
                <a:latin typeface="Arial"/>
              </a:endParaRPr>
            </a:p>
            <a:p>
              <a:pPr algn="ctr">
                <a:lnSpc>
                  <a:spcPct val="90000"/>
                </a:lnSpc>
                <a:spcBef>
                  <a:spcPts val="700"/>
                </a:spcBef>
              </a:pPr>
              <a:r>
                <a:rPr b="0" lang="fr-FR" sz="2000" spc="-1" strike="noStrike">
                  <a:solidFill>
                    <a:srgbClr val="ffffff"/>
                  </a:solidFill>
                  <a:latin typeface="Calibri"/>
                  <a:ea typeface="Calibri"/>
                </a:rPr>
                <a:t>Si besoin je prends l’avis d’un dermatologue</a:t>
              </a:r>
              <a:endParaRPr b="0" lang="fr-FR" sz="2000" spc="-1" strike="noStrike">
                <a:solidFill>
                  <a:srgbClr val="ffffff"/>
                </a:solidFill>
                <a:latin typeface="Arial"/>
              </a:endParaRPr>
            </a:p>
          </p:txBody>
        </p:sp>
      </p:grpSp>
      <p:sp>
        <p:nvSpPr>
          <p:cNvPr id="252" name="CustomShape 21"/>
          <p:cNvSpPr/>
          <p:nvPr/>
        </p:nvSpPr>
        <p:spPr>
          <a:xfrm>
            <a:off x="7629480" y="2000160"/>
            <a:ext cx="360" cy="4679280"/>
          </a:xfrm>
          <a:custGeom>
            <a:avLst/>
            <a:gdLst>
              <a:gd name="textAreaLeft" fmla="*/ 0 w 360"/>
              <a:gd name="textAreaRight" fmla="*/ 720 w 360"/>
              <a:gd name="textAreaTop" fmla="*/ 0 h 4679280"/>
              <a:gd name="textAreaBottom" fmla="*/ 4679640 h 4679280"/>
            </a:gdLst>
            <a:ahLst/>
            <a:rect l="textAreaLeft" t="textAreaTop" r="textAreaRight" b="textAreaBottom"/>
            <a:pathLst>
              <a:path w="21600" h="21600">
                <a:moveTo>
                  <a:pt x="0" y="0"/>
                </a:moveTo>
                <a:lnTo>
                  <a:pt x="21600" y="21600"/>
                </a:lnTo>
              </a:path>
            </a:pathLst>
          </a:custGeom>
          <a:noFill/>
          <a:ln w="57240">
            <a:solidFill>
              <a:srgbClr val="b6df5e"/>
            </a:solidFill>
            <a:round/>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53" name="CustomShape 22"/>
          <p:cNvSpPr/>
          <p:nvPr/>
        </p:nvSpPr>
        <p:spPr>
          <a:xfrm>
            <a:off x="4652640" y="2250000"/>
            <a:ext cx="2885760" cy="2546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fr-FR" sz="650" spc="-1" strike="noStrike">
                <a:solidFill>
                  <a:srgbClr val="26282a"/>
                </a:solidFill>
                <a:latin typeface="Verdana"/>
                <a:ea typeface="Verdana"/>
              </a:rPr>
              <a:t>Renseignements cliniques communiqués : nævus ? Mélanome ?</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LESION CUTANEE</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DIAGNOSTIC CONCLUSIF : </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Pièce d'exérèse cutanée siège d'un mélanome superficiellement extensif (SSM) in situ non mesurable, de niveau I selon Clark et Mihm, non ulcéré, non régressif. </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Index mitotique : grade I selon Mc Govern</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Les berges latérales et profondes sont en zone saine, au minimum à 0,7 mm et 6 mm respectivement. </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COMMENTAIRES ADDITIONNELS :</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 Dimensions de la pièce d'exérèse après fixation : 14 mm de long, 7 mm de large et 6 mm d'épaisseur maximale. Pièce non repérée. </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 Cytologie prédominante : naevoïde et spitzoïde. Migations MelanA+. P16-. Ki67 à 7%.</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 Naevus pré-existant : non identifiable</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 Infiltrat lymphocytaire intralésionnel (TIL) : non significatif</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 Stroma desmoplastique : absent</a:t>
            </a:r>
            <a:endParaRPr b="0" lang="fr-FR" sz="650" spc="-1" strike="noStrike">
              <a:solidFill>
                <a:srgbClr val="ffffff"/>
              </a:solidFill>
              <a:latin typeface="Arial"/>
            </a:endParaRPr>
          </a:p>
          <a:p>
            <a:pPr>
              <a:lnSpc>
                <a:spcPct val="100000"/>
              </a:lnSpc>
            </a:pPr>
            <a:r>
              <a:rPr b="0" lang="fr-FR" sz="650" spc="-1" strike="noStrike">
                <a:solidFill>
                  <a:srgbClr val="26282a"/>
                </a:solidFill>
                <a:latin typeface="Verdana"/>
                <a:ea typeface="Verdana"/>
              </a:rPr>
              <a:t>- Neurotropisme : absent</a:t>
            </a:r>
            <a:endParaRPr b="0" lang="fr-FR" sz="650" spc="-1" strike="noStrike">
              <a:solidFill>
                <a:srgbClr val="ffffff"/>
              </a:solidFill>
              <a:latin typeface="Arial"/>
            </a:endParaRPr>
          </a:p>
          <a:p>
            <a:pPr>
              <a:lnSpc>
                <a:spcPct val="100000"/>
              </a:lnSpc>
            </a:pPr>
            <a:br>
              <a:rPr sz="650"/>
            </a:br>
            <a:endParaRPr b="0" lang="fr-FR" sz="65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TextShape 1"/>
          <p:cNvSpPr/>
          <p:nvPr/>
        </p:nvSpPr>
        <p:spPr>
          <a:xfrm>
            <a:off x="1343520" y="3332520"/>
            <a:ext cx="10560600" cy="146808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gn="r">
              <a:lnSpc>
                <a:spcPct val="100000"/>
              </a:lnSpc>
            </a:pPr>
            <a:r>
              <a:rPr b="1" lang="fr-FR" sz="5400" spc="-1" strike="noStrike">
                <a:solidFill>
                  <a:srgbClr val="212121"/>
                </a:solidFill>
                <a:latin typeface="Candara"/>
                <a:ea typeface="Candara"/>
              </a:rPr>
              <a:t>Sensibilisez vos patient à </a:t>
            </a:r>
            <a:br>
              <a:rPr sz="1800"/>
            </a:br>
            <a:r>
              <a:rPr b="1" lang="fr-FR" sz="5400" spc="-1" strike="noStrike">
                <a:solidFill>
                  <a:srgbClr val="212121"/>
                </a:solidFill>
                <a:latin typeface="Candara"/>
                <a:ea typeface="Candara"/>
              </a:rPr>
              <a:t>l’auto-surveillance </a:t>
            </a:r>
            <a:endParaRPr b="0" lang="fr-FR" sz="5400" spc="-1" strike="noStrike">
              <a:solidFill>
                <a:srgbClr val="ffffff"/>
              </a:solidFill>
              <a:latin typeface="Arial"/>
            </a:endParaRPr>
          </a:p>
        </p:txBody>
      </p:sp>
      <p:pic>
        <p:nvPicPr>
          <p:cNvPr id="255" name="Shape 203" descr="Résultat de recherche d'images pour &quot;ampoule png&quot;"/>
          <p:cNvPicPr/>
          <p:nvPr/>
        </p:nvPicPr>
        <p:blipFill>
          <a:blip r:embed="rId1"/>
          <a:stretch/>
        </p:blipFill>
        <p:spPr>
          <a:xfrm>
            <a:off x="-825840" y="1040400"/>
            <a:ext cx="3637800" cy="4017600"/>
          </a:xfrm>
          <a:prstGeom prst="rect">
            <a:avLst/>
          </a:prstGeom>
          <a:ln w="0">
            <a:noFill/>
          </a:ln>
        </p:spPr>
      </p:pic>
      <p:sp>
        <p:nvSpPr>
          <p:cNvPr id="256" name="CustomShape 2"/>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257" name="CustomShape 3"/>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59" name="TextShape 2"/>
          <p:cNvSpPr/>
          <p:nvPr/>
        </p:nvSpPr>
        <p:spPr>
          <a:xfrm>
            <a:off x="701640" y="914760"/>
            <a:ext cx="10571400" cy="96984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000000"/>
                </a:solidFill>
                <a:latin typeface="Candara"/>
                <a:ea typeface="Candara"/>
              </a:rPr>
              <a:t>Sensibilisez vos patients :</a:t>
            </a:r>
            <a:br>
              <a:rPr sz="1800"/>
            </a:br>
            <a:r>
              <a:rPr b="1" lang="fr-FR" sz="4000" spc="-1" strike="noStrike">
                <a:solidFill>
                  <a:srgbClr val="000000"/>
                </a:solidFill>
                <a:latin typeface="Candara"/>
                <a:ea typeface="Candara"/>
              </a:rPr>
              <a:t>à l’auto surveillance mélanome</a:t>
            </a:r>
            <a:endParaRPr b="0" lang="fr-FR" sz="4000" spc="-1" strike="noStrike">
              <a:solidFill>
                <a:srgbClr val="ffffff"/>
              </a:solidFill>
              <a:latin typeface="Arial"/>
            </a:endParaRPr>
          </a:p>
        </p:txBody>
      </p:sp>
      <p:sp>
        <p:nvSpPr>
          <p:cNvPr id="260" name="TextShape 3"/>
          <p:cNvSpPr/>
          <p:nvPr/>
        </p:nvSpPr>
        <p:spPr>
          <a:xfrm>
            <a:off x="818640" y="2371680"/>
            <a:ext cx="10553760" cy="734760"/>
          </a:xfrm>
          <a:prstGeom prst="rect">
            <a:avLst/>
          </a:prstGeom>
          <a:noFill/>
          <a:ln w="0">
            <a:noFill/>
          </a:ln>
          <a:effectLst>
            <a:outerShdw dir="0" dist="0">
              <a:srgbClr val="000000">
                <a:alpha val="40000"/>
              </a:srgbClr>
            </a:outerShdw>
          </a:effectLst>
        </p:spPr>
        <p:style>
          <a:lnRef idx="0"/>
          <a:fillRef idx="0"/>
          <a:effectRef idx="0"/>
          <a:fontRef idx="minor"/>
        </p:style>
        <p:txBody>
          <a:bodyPr lIns="90000" rIns="90000" tIns="45000" bIns="45000" anchor="ctr">
            <a:noAutofit/>
          </a:bodyPr>
          <a:p>
            <a:pPr>
              <a:lnSpc>
                <a:spcPct val="100000"/>
              </a:lnSpc>
            </a:pPr>
            <a:r>
              <a:rPr b="0" lang="fr-FR" sz="2800" spc="-1" strike="noStrike">
                <a:solidFill>
                  <a:srgbClr val="ffffff"/>
                </a:solidFill>
                <a:latin typeface="Calibri"/>
                <a:ea typeface="Calibri"/>
              </a:rPr>
              <a:t>Qui doit bénéficier de l’auto-surveillance? Les patients …</a:t>
            </a:r>
            <a:endParaRPr b="0" lang="fr-FR" sz="2800" spc="-1" strike="noStrike">
              <a:solidFill>
                <a:srgbClr val="ffffff"/>
              </a:solidFill>
              <a:latin typeface="Arial"/>
            </a:endParaRPr>
          </a:p>
          <a:p>
            <a:pPr>
              <a:lnSpc>
                <a:spcPct val="100000"/>
              </a:lnSpc>
              <a:spcBef>
                <a:spcPts val="1159"/>
              </a:spcBef>
            </a:pPr>
            <a:endParaRPr b="0" lang="fr-FR" sz="2800" spc="-1" strike="noStrike">
              <a:solidFill>
                <a:srgbClr val="ffffff"/>
              </a:solidFill>
              <a:latin typeface="Arial"/>
            </a:endParaRPr>
          </a:p>
        </p:txBody>
      </p:sp>
      <p:grpSp>
        <p:nvGrpSpPr>
          <p:cNvPr id="261" name="Group 4"/>
          <p:cNvGrpSpPr/>
          <p:nvPr/>
        </p:nvGrpSpPr>
        <p:grpSpPr>
          <a:xfrm>
            <a:off x="-645840" y="2281320"/>
            <a:ext cx="12088800" cy="4776120"/>
            <a:chOff x="-645840" y="2281320"/>
            <a:chExt cx="12088800" cy="4776120"/>
          </a:xfrm>
        </p:grpSpPr>
        <p:sp>
          <p:nvSpPr>
            <p:cNvPr id="262" name="CustomShape 5"/>
            <p:cNvSpPr/>
            <p:nvPr/>
          </p:nvSpPr>
          <p:spPr>
            <a:xfrm>
              <a:off x="-645840" y="2281320"/>
              <a:ext cx="4776120" cy="4776120"/>
            </a:xfrm>
            <a:prstGeom prst="blockArc">
              <a:avLst>
                <a:gd name="adj1" fmla="val 18900000"/>
                <a:gd name="adj2" fmla="val 2700000"/>
                <a:gd name="adj3" fmla="val 452"/>
              </a:avLst>
            </a:prstGeom>
            <a:no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63" name="CustomShape 6"/>
            <p:cNvSpPr/>
            <p:nvPr/>
          </p:nvSpPr>
          <p:spPr>
            <a:xfrm>
              <a:off x="3765240" y="3169080"/>
              <a:ext cx="7677720" cy="544680"/>
            </a:xfrm>
            <a:prstGeom prst="rect">
              <a:avLst/>
            </a:prstGeom>
            <a:solidFill>
              <a:srgbClr val="6eea9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64" name="CustomShape 7"/>
            <p:cNvSpPr/>
            <p:nvPr/>
          </p:nvSpPr>
          <p:spPr>
            <a:xfrm>
              <a:off x="3765240" y="3169080"/>
              <a:ext cx="7677720" cy="544680"/>
            </a:xfrm>
            <a:prstGeom prst="rect">
              <a:avLst/>
            </a:prstGeom>
            <a:noFill/>
            <a:ln w="0">
              <a:noFill/>
            </a:ln>
          </p:spPr>
          <p:style>
            <a:lnRef idx="0"/>
            <a:fillRef idx="0"/>
            <a:effectRef idx="0"/>
            <a:fontRef idx="minor"/>
          </p:style>
          <p:txBody>
            <a:bodyPr lIns="433080" rIns="53280" tIns="53280" bIns="53280" anchor="ctr">
              <a:noAutofit/>
            </a:bodyPr>
            <a:p>
              <a:pPr>
                <a:lnSpc>
                  <a:spcPct val="90000"/>
                </a:lnSpc>
              </a:pPr>
              <a:r>
                <a:rPr b="0" lang="fr-FR" sz="2100" spc="-1" strike="noStrike">
                  <a:solidFill>
                    <a:srgbClr val="000000"/>
                  </a:solidFill>
                  <a:latin typeface="Calibri"/>
                  <a:ea typeface="Calibri"/>
                </a:rPr>
                <a:t>Avec antécédents personnel de mélanome</a:t>
              </a:r>
              <a:endParaRPr b="0" lang="fr-FR" sz="2100" spc="-1" strike="noStrike">
                <a:solidFill>
                  <a:srgbClr val="ffffff"/>
                </a:solidFill>
                <a:latin typeface="Arial"/>
              </a:endParaRPr>
            </a:p>
          </p:txBody>
        </p:sp>
        <p:sp>
          <p:nvSpPr>
            <p:cNvPr id="265" name="CustomShape 8"/>
            <p:cNvSpPr/>
            <p:nvPr/>
          </p:nvSpPr>
          <p:spPr>
            <a:xfrm>
              <a:off x="3424320" y="3101040"/>
              <a:ext cx="681120" cy="681120"/>
            </a:xfrm>
            <a:prstGeom prst="ellipse">
              <a:avLst/>
            </a:prstGeom>
            <a:solidFill>
              <a:schemeClr val="lt1"/>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66" name="CustomShape 9"/>
            <p:cNvSpPr/>
            <p:nvPr/>
          </p:nvSpPr>
          <p:spPr>
            <a:xfrm>
              <a:off x="4077720" y="3987720"/>
              <a:ext cx="7364880" cy="544680"/>
            </a:xfrm>
            <a:prstGeom prst="rect">
              <a:avLst/>
            </a:prstGeom>
            <a:solidFill>
              <a:srgbClr val="b4df5b"/>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67" name="CustomShape 10"/>
            <p:cNvSpPr/>
            <p:nvPr/>
          </p:nvSpPr>
          <p:spPr>
            <a:xfrm>
              <a:off x="4077720" y="3987720"/>
              <a:ext cx="7364880" cy="544680"/>
            </a:xfrm>
            <a:prstGeom prst="rect">
              <a:avLst/>
            </a:prstGeom>
            <a:noFill/>
            <a:ln w="0">
              <a:noFill/>
            </a:ln>
          </p:spPr>
          <p:style>
            <a:lnRef idx="0"/>
            <a:fillRef idx="0"/>
            <a:effectRef idx="0"/>
            <a:fontRef idx="minor"/>
          </p:style>
          <p:txBody>
            <a:bodyPr lIns="433080" rIns="53280" tIns="53280" bIns="53280" anchor="ctr">
              <a:noAutofit/>
            </a:bodyPr>
            <a:p>
              <a:pPr>
                <a:lnSpc>
                  <a:spcPct val="90000"/>
                </a:lnSpc>
              </a:pPr>
              <a:r>
                <a:rPr b="0" lang="fr-FR" sz="2100" spc="-1" strike="noStrike">
                  <a:solidFill>
                    <a:srgbClr val="000000"/>
                  </a:solidFill>
                  <a:latin typeface="Calibri"/>
                  <a:ea typeface="Calibri"/>
                </a:rPr>
                <a:t>Avec antécédents familiaux</a:t>
              </a:r>
              <a:endParaRPr b="0" lang="fr-FR" sz="2100" spc="-1" strike="noStrike">
                <a:solidFill>
                  <a:srgbClr val="ffffff"/>
                </a:solidFill>
                <a:latin typeface="Arial"/>
              </a:endParaRPr>
            </a:p>
          </p:txBody>
        </p:sp>
        <p:sp>
          <p:nvSpPr>
            <p:cNvPr id="268" name="CustomShape 11"/>
            <p:cNvSpPr/>
            <p:nvPr/>
          </p:nvSpPr>
          <p:spPr>
            <a:xfrm>
              <a:off x="3736800" y="3919320"/>
              <a:ext cx="681120" cy="681120"/>
            </a:xfrm>
            <a:prstGeom prst="ellipse">
              <a:avLst/>
            </a:prstGeom>
            <a:solidFill>
              <a:schemeClr val="lt1"/>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69" name="CustomShape 12"/>
            <p:cNvSpPr/>
            <p:nvPr/>
          </p:nvSpPr>
          <p:spPr>
            <a:xfrm>
              <a:off x="4077720" y="4806000"/>
              <a:ext cx="7364880" cy="544680"/>
            </a:xfrm>
            <a:prstGeom prst="rect">
              <a:avLst/>
            </a:prstGeom>
            <a:solidFill>
              <a:srgbClr val="eeb14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70" name="CustomShape 13"/>
            <p:cNvSpPr/>
            <p:nvPr/>
          </p:nvSpPr>
          <p:spPr>
            <a:xfrm>
              <a:off x="4077720" y="4806000"/>
              <a:ext cx="7364880" cy="544680"/>
            </a:xfrm>
            <a:prstGeom prst="rect">
              <a:avLst/>
            </a:prstGeom>
            <a:noFill/>
            <a:ln w="0">
              <a:noFill/>
            </a:ln>
          </p:spPr>
          <p:style>
            <a:lnRef idx="0"/>
            <a:fillRef idx="0"/>
            <a:effectRef idx="0"/>
            <a:fontRef idx="minor"/>
          </p:style>
          <p:txBody>
            <a:bodyPr lIns="433080" rIns="53280" tIns="53280" bIns="53280" anchor="ctr">
              <a:noAutofit/>
            </a:bodyPr>
            <a:p>
              <a:pPr>
                <a:lnSpc>
                  <a:spcPct val="90000"/>
                </a:lnSpc>
              </a:pPr>
              <a:r>
                <a:rPr b="0" lang="fr-FR" sz="2100" spc="-1" strike="noStrike">
                  <a:solidFill>
                    <a:srgbClr val="000000"/>
                  </a:solidFill>
                  <a:latin typeface="Calibri"/>
                  <a:ea typeface="Calibri"/>
                </a:rPr>
                <a:t>Avec syndrome du nævus dysplasique</a:t>
              </a:r>
              <a:endParaRPr b="0" lang="fr-FR" sz="2100" spc="-1" strike="noStrike">
                <a:solidFill>
                  <a:srgbClr val="ffffff"/>
                </a:solidFill>
                <a:latin typeface="Arial"/>
              </a:endParaRPr>
            </a:p>
          </p:txBody>
        </p:sp>
        <p:sp>
          <p:nvSpPr>
            <p:cNvPr id="271" name="CustomShape 14"/>
            <p:cNvSpPr/>
            <p:nvPr/>
          </p:nvSpPr>
          <p:spPr>
            <a:xfrm>
              <a:off x="3736800" y="4737960"/>
              <a:ext cx="681120" cy="681120"/>
            </a:xfrm>
            <a:prstGeom prst="ellipse">
              <a:avLst/>
            </a:prstGeom>
            <a:solidFill>
              <a:schemeClr val="lt1"/>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72" name="CustomShape 15"/>
            <p:cNvSpPr/>
            <p:nvPr/>
          </p:nvSpPr>
          <p:spPr>
            <a:xfrm>
              <a:off x="3765240" y="5624280"/>
              <a:ext cx="7677720" cy="544680"/>
            </a:xfrm>
            <a:prstGeom prst="rect">
              <a:avLst/>
            </a:prstGeom>
            <a:solidFill>
              <a:srgbClr val="ee745e"/>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73" name="CustomShape 16"/>
            <p:cNvSpPr/>
            <p:nvPr/>
          </p:nvSpPr>
          <p:spPr>
            <a:xfrm>
              <a:off x="3765240" y="5624280"/>
              <a:ext cx="7677720" cy="544680"/>
            </a:xfrm>
            <a:prstGeom prst="rect">
              <a:avLst/>
            </a:prstGeom>
            <a:noFill/>
            <a:ln w="0">
              <a:noFill/>
            </a:ln>
          </p:spPr>
          <p:style>
            <a:lnRef idx="0"/>
            <a:fillRef idx="0"/>
            <a:effectRef idx="0"/>
            <a:fontRef idx="minor"/>
          </p:style>
          <p:txBody>
            <a:bodyPr lIns="433080" rIns="53280" tIns="53280" bIns="53280" anchor="ctr">
              <a:noAutofit/>
            </a:bodyPr>
            <a:p>
              <a:pPr>
                <a:lnSpc>
                  <a:spcPct val="90000"/>
                </a:lnSpc>
              </a:pPr>
              <a:r>
                <a:rPr b="0" lang="fr-FR" sz="2100" spc="-1" strike="noStrike">
                  <a:solidFill>
                    <a:srgbClr val="000000"/>
                  </a:solidFill>
                  <a:latin typeface="Calibri"/>
                  <a:ea typeface="Calibri"/>
                </a:rPr>
                <a:t>Avec nævus multiples associés notamment à un phénotype clair</a:t>
              </a:r>
              <a:endParaRPr b="0" lang="fr-FR" sz="2100" spc="-1" strike="noStrike">
                <a:solidFill>
                  <a:srgbClr val="ffffff"/>
                </a:solidFill>
                <a:latin typeface="Arial"/>
              </a:endParaRPr>
            </a:p>
          </p:txBody>
        </p:sp>
        <p:sp>
          <p:nvSpPr>
            <p:cNvPr id="274" name="CustomShape 17"/>
            <p:cNvSpPr/>
            <p:nvPr/>
          </p:nvSpPr>
          <p:spPr>
            <a:xfrm>
              <a:off x="3424320" y="5556240"/>
              <a:ext cx="681120" cy="681120"/>
            </a:xfrm>
            <a:prstGeom prst="ellipse">
              <a:avLst/>
            </a:prstGeom>
            <a:solidFill>
              <a:schemeClr val="lt1"/>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75" name="CustomShape 18"/>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276" name="CustomShape 19"/>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78" name="TextShape 2"/>
          <p:cNvSpPr/>
          <p:nvPr/>
        </p:nvSpPr>
        <p:spPr>
          <a:xfrm>
            <a:off x="818640" y="914760"/>
            <a:ext cx="10571400" cy="96984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000000"/>
                </a:solidFill>
                <a:latin typeface="Candara"/>
                <a:ea typeface="Candara"/>
              </a:rPr>
              <a:t>Sensibilisez vos patients :</a:t>
            </a:r>
            <a:br>
              <a:rPr sz="1800"/>
            </a:br>
            <a:r>
              <a:rPr b="1" lang="fr-FR" sz="4000" spc="-1" strike="noStrike">
                <a:solidFill>
                  <a:srgbClr val="000000"/>
                </a:solidFill>
                <a:latin typeface="Candara"/>
                <a:ea typeface="Candara"/>
              </a:rPr>
              <a:t>à l’auto surveillance carcinomes et lésions précancéreuses</a:t>
            </a:r>
            <a:endParaRPr b="0" lang="fr-FR" sz="4000" spc="-1" strike="noStrike">
              <a:solidFill>
                <a:srgbClr val="ffffff"/>
              </a:solidFill>
              <a:latin typeface="Arial"/>
            </a:endParaRPr>
          </a:p>
        </p:txBody>
      </p:sp>
      <p:grpSp>
        <p:nvGrpSpPr>
          <p:cNvPr id="279" name="Group 3"/>
          <p:cNvGrpSpPr/>
          <p:nvPr/>
        </p:nvGrpSpPr>
        <p:grpSpPr>
          <a:xfrm>
            <a:off x="-645840" y="2281320"/>
            <a:ext cx="12135600" cy="4776120"/>
            <a:chOff x="-645840" y="2281320"/>
            <a:chExt cx="12135600" cy="4776120"/>
          </a:xfrm>
        </p:grpSpPr>
        <p:sp>
          <p:nvSpPr>
            <p:cNvPr id="280" name="CustomShape 4"/>
            <p:cNvSpPr/>
            <p:nvPr/>
          </p:nvSpPr>
          <p:spPr>
            <a:xfrm>
              <a:off x="-645840" y="2281320"/>
              <a:ext cx="4776120" cy="4776120"/>
            </a:xfrm>
            <a:prstGeom prst="blockArc">
              <a:avLst>
                <a:gd name="adj1" fmla="val 18900000"/>
                <a:gd name="adj2" fmla="val 2700000"/>
                <a:gd name="adj3" fmla="val 452"/>
              </a:avLst>
            </a:prstGeom>
            <a:no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81" name="CustomShape 5"/>
            <p:cNvSpPr/>
            <p:nvPr/>
          </p:nvSpPr>
          <p:spPr>
            <a:xfrm>
              <a:off x="3903480" y="3254400"/>
              <a:ext cx="7586280" cy="708480"/>
            </a:xfrm>
            <a:prstGeom prst="rect">
              <a:avLst/>
            </a:prstGeom>
            <a:solidFill>
              <a:srgbClr val="6eea9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2" name="CustomShape 6"/>
            <p:cNvSpPr/>
            <p:nvPr/>
          </p:nvSpPr>
          <p:spPr>
            <a:xfrm>
              <a:off x="3903480" y="3254400"/>
              <a:ext cx="7586280" cy="708480"/>
            </a:xfrm>
            <a:prstGeom prst="rect">
              <a:avLst/>
            </a:prstGeom>
            <a:noFill/>
            <a:ln w="0">
              <a:noFill/>
            </a:ln>
          </p:spPr>
          <p:style>
            <a:lnRef idx="0"/>
            <a:fillRef idx="0"/>
            <a:effectRef idx="0"/>
            <a:fontRef idx="minor"/>
          </p:style>
          <p:txBody>
            <a:bodyPr lIns="563040" rIns="50760" tIns="50760" bIns="50760" anchor="ctr">
              <a:noAutofit/>
            </a:bodyPr>
            <a:p>
              <a:pPr>
                <a:lnSpc>
                  <a:spcPct val="90000"/>
                </a:lnSpc>
              </a:pPr>
              <a:r>
                <a:rPr b="0" lang="fr-FR" sz="2000" spc="-1" strike="noStrike">
                  <a:solidFill>
                    <a:srgbClr val="000000"/>
                  </a:solidFill>
                  <a:latin typeface="Calibri"/>
                  <a:ea typeface="Calibri"/>
                </a:rPr>
                <a:t>Ayant subi une forte exposition solaire</a:t>
              </a:r>
              <a:endParaRPr b="0" lang="fr-FR" sz="2000" spc="-1" strike="noStrike">
                <a:solidFill>
                  <a:srgbClr val="ffffff"/>
                </a:solidFill>
                <a:latin typeface="Arial"/>
              </a:endParaRPr>
            </a:p>
          </p:txBody>
        </p:sp>
        <p:sp>
          <p:nvSpPr>
            <p:cNvPr id="283" name="CustomShape 7"/>
            <p:cNvSpPr/>
            <p:nvPr/>
          </p:nvSpPr>
          <p:spPr>
            <a:xfrm>
              <a:off x="3413160" y="3162600"/>
              <a:ext cx="885960" cy="885960"/>
            </a:xfrm>
            <a:prstGeom prst="ellipse">
              <a:avLst/>
            </a:prstGeom>
            <a:solidFill>
              <a:schemeClr val="lt1"/>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4" name="CustomShape 8"/>
            <p:cNvSpPr/>
            <p:nvPr/>
          </p:nvSpPr>
          <p:spPr>
            <a:xfrm>
              <a:off x="4114440" y="4314960"/>
              <a:ext cx="7328520" cy="708480"/>
            </a:xfrm>
            <a:prstGeom prst="rect">
              <a:avLst/>
            </a:prstGeom>
            <a:solidFill>
              <a:srgbClr val="b4df5b"/>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5" name="CustomShape 9"/>
            <p:cNvSpPr/>
            <p:nvPr/>
          </p:nvSpPr>
          <p:spPr>
            <a:xfrm>
              <a:off x="4114440" y="4314960"/>
              <a:ext cx="7328520" cy="708480"/>
            </a:xfrm>
            <a:prstGeom prst="rect">
              <a:avLst/>
            </a:prstGeom>
            <a:noFill/>
            <a:ln w="0">
              <a:noFill/>
            </a:ln>
          </p:spPr>
          <p:style>
            <a:lnRef idx="0"/>
            <a:fillRef idx="0"/>
            <a:effectRef idx="0"/>
            <a:fontRef idx="minor"/>
          </p:style>
          <p:txBody>
            <a:bodyPr lIns="563040" rIns="50760" tIns="50760" bIns="50760" anchor="ctr">
              <a:noAutofit/>
            </a:bodyPr>
            <a:p>
              <a:pPr>
                <a:lnSpc>
                  <a:spcPct val="90000"/>
                </a:lnSpc>
              </a:pPr>
              <a:r>
                <a:rPr b="0" lang="fr-FR" sz="2000" spc="-1" strike="noStrike">
                  <a:solidFill>
                    <a:srgbClr val="000000"/>
                  </a:solidFill>
                  <a:latin typeface="Calibri"/>
                  <a:ea typeface="Calibri"/>
                </a:rPr>
                <a:t>Ayant été traité pour kératose actinique</a:t>
              </a:r>
              <a:endParaRPr b="0" lang="fr-FR" sz="2000" spc="-1" strike="noStrike">
                <a:solidFill>
                  <a:srgbClr val="ffffff"/>
                </a:solidFill>
                <a:latin typeface="Arial"/>
              </a:endParaRPr>
            </a:p>
          </p:txBody>
        </p:sp>
        <p:sp>
          <p:nvSpPr>
            <p:cNvPr id="286" name="CustomShape 10"/>
            <p:cNvSpPr/>
            <p:nvPr/>
          </p:nvSpPr>
          <p:spPr>
            <a:xfrm>
              <a:off x="3671280" y="4226400"/>
              <a:ext cx="885960" cy="885960"/>
            </a:xfrm>
            <a:prstGeom prst="ellipse">
              <a:avLst/>
            </a:prstGeom>
            <a:solidFill>
              <a:schemeClr val="lt1"/>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7" name="CustomShape 11"/>
            <p:cNvSpPr/>
            <p:nvPr/>
          </p:nvSpPr>
          <p:spPr>
            <a:xfrm>
              <a:off x="3856680" y="5378760"/>
              <a:ext cx="7586280" cy="708480"/>
            </a:xfrm>
            <a:prstGeom prst="rect">
              <a:avLst/>
            </a:prstGeom>
            <a:solidFill>
              <a:srgbClr val="eeb14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8" name="CustomShape 12"/>
            <p:cNvSpPr/>
            <p:nvPr/>
          </p:nvSpPr>
          <p:spPr>
            <a:xfrm>
              <a:off x="3856680" y="5378760"/>
              <a:ext cx="7586280" cy="708480"/>
            </a:xfrm>
            <a:prstGeom prst="rect">
              <a:avLst/>
            </a:prstGeom>
            <a:noFill/>
            <a:ln w="0">
              <a:noFill/>
            </a:ln>
          </p:spPr>
          <p:style>
            <a:lnRef idx="0"/>
            <a:fillRef idx="0"/>
            <a:effectRef idx="0"/>
            <a:fontRef idx="minor"/>
          </p:style>
          <p:txBody>
            <a:bodyPr lIns="563040" rIns="50760" tIns="50760" bIns="50760" anchor="ctr">
              <a:noAutofit/>
            </a:bodyPr>
            <a:p>
              <a:pPr>
                <a:lnSpc>
                  <a:spcPct val="90000"/>
                </a:lnSpc>
              </a:pPr>
              <a:r>
                <a:rPr b="0" lang="fr-FR" sz="2000" spc="-1" strike="noStrike">
                  <a:solidFill>
                    <a:srgbClr val="000000"/>
                  </a:solidFill>
                  <a:latin typeface="Calibri"/>
                  <a:ea typeface="Calibri"/>
                </a:rPr>
                <a:t>Ayant été traité pour carcinome</a:t>
              </a:r>
              <a:endParaRPr b="0" lang="fr-FR" sz="2000" spc="-1" strike="noStrike">
                <a:solidFill>
                  <a:srgbClr val="ffffff"/>
                </a:solidFill>
                <a:latin typeface="Arial"/>
              </a:endParaRPr>
            </a:p>
          </p:txBody>
        </p:sp>
        <p:sp>
          <p:nvSpPr>
            <p:cNvPr id="289" name="CustomShape 13"/>
            <p:cNvSpPr/>
            <p:nvPr/>
          </p:nvSpPr>
          <p:spPr>
            <a:xfrm>
              <a:off x="3413160" y="5290200"/>
              <a:ext cx="885960" cy="885960"/>
            </a:xfrm>
            <a:prstGeom prst="ellipse">
              <a:avLst/>
            </a:prstGeom>
            <a:solidFill>
              <a:schemeClr val="lt1"/>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90" name="CustomShape 14"/>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291" name="CustomShape 15"/>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
        <p:nvSpPr>
          <p:cNvPr id="292" name="TextShape 16"/>
          <p:cNvSpPr/>
          <p:nvPr/>
        </p:nvSpPr>
        <p:spPr>
          <a:xfrm>
            <a:off x="818640" y="2371680"/>
            <a:ext cx="10553760" cy="734760"/>
          </a:xfrm>
          <a:prstGeom prst="rect">
            <a:avLst/>
          </a:prstGeom>
          <a:noFill/>
          <a:ln w="0">
            <a:noFill/>
          </a:ln>
          <a:effectLst>
            <a:outerShdw dir="0" dist="0">
              <a:srgbClr val="000000">
                <a:alpha val="40000"/>
              </a:srgbClr>
            </a:outerShdw>
          </a:effectLst>
        </p:spPr>
        <p:style>
          <a:lnRef idx="0"/>
          <a:fillRef idx="0"/>
          <a:effectRef idx="0"/>
          <a:fontRef idx="minor"/>
        </p:style>
        <p:txBody>
          <a:bodyPr lIns="90000" rIns="90000" tIns="45000" bIns="45000" anchor="ctr">
            <a:noAutofit/>
          </a:bodyPr>
          <a:p>
            <a:pPr>
              <a:lnSpc>
                <a:spcPct val="100000"/>
              </a:lnSpc>
            </a:pPr>
            <a:r>
              <a:rPr b="0" lang="fr-FR" sz="2800" spc="-1" strike="noStrike">
                <a:solidFill>
                  <a:srgbClr val="ffffff"/>
                </a:solidFill>
                <a:latin typeface="Calibri"/>
                <a:ea typeface="Calibri"/>
              </a:rPr>
              <a:t>Qui doit bénéficier de l’auto-surveillance? Les patients …</a:t>
            </a:r>
            <a:endParaRPr b="0" lang="fr-FR" sz="2800" spc="-1" strike="noStrike">
              <a:solidFill>
                <a:srgbClr val="ffffff"/>
              </a:solidFill>
              <a:latin typeface="Arial"/>
            </a:endParaRPr>
          </a:p>
          <a:p>
            <a:pPr>
              <a:lnSpc>
                <a:spcPct val="100000"/>
              </a:lnSpc>
              <a:spcBef>
                <a:spcPts val="1159"/>
              </a:spcBef>
            </a:pPr>
            <a:endParaRPr b="0" lang="fr-FR" sz="2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294" name="TextShape 2"/>
          <p:cNvSpPr/>
          <p:nvPr/>
        </p:nvSpPr>
        <p:spPr>
          <a:xfrm>
            <a:off x="801360" y="906120"/>
            <a:ext cx="10571400" cy="96984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000000"/>
                </a:solidFill>
                <a:latin typeface="Candara"/>
                <a:ea typeface="Candara"/>
              </a:rPr>
              <a:t>Sensibilisez vos patients :</a:t>
            </a:r>
            <a:br>
              <a:rPr sz="1800"/>
            </a:br>
            <a:r>
              <a:rPr b="1" lang="fr-FR" sz="4000" spc="-1" strike="noStrike">
                <a:solidFill>
                  <a:srgbClr val="000000"/>
                </a:solidFill>
                <a:latin typeface="Candara"/>
                <a:ea typeface="Candara"/>
              </a:rPr>
              <a:t>à l’auto surveillance</a:t>
            </a:r>
            <a:endParaRPr b="0" lang="fr-FR" sz="4000" spc="-1" strike="noStrike">
              <a:solidFill>
                <a:srgbClr val="ffffff"/>
              </a:solidFill>
              <a:latin typeface="Arial"/>
            </a:endParaRPr>
          </a:p>
        </p:txBody>
      </p:sp>
      <p:sp>
        <p:nvSpPr>
          <p:cNvPr id="295" name="TextShape 3"/>
          <p:cNvSpPr/>
          <p:nvPr/>
        </p:nvSpPr>
        <p:spPr>
          <a:xfrm>
            <a:off x="818640" y="2088000"/>
            <a:ext cx="10553760" cy="884160"/>
          </a:xfrm>
          <a:prstGeom prst="rect">
            <a:avLst/>
          </a:prstGeom>
          <a:noFill/>
          <a:ln w="0">
            <a:noFill/>
          </a:ln>
          <a:effectLst>
            <a:outerShdw dir="0" dist="0">
              <a:srgbClr val="000000">
                <a:alpha val="40000"/>
              </a:srgbClr>
            </a:outerShdw>
          </a:effectLst>
        </p:spPr>
        <p:style>
          <a:lnRef idx="0"/>
          <a:fillRef idx="0"/>
          <a:effectRef idx="0"/>
          <a:fontRef idx="minor"/>
        </p:style>
        <p:txBody>
          <a:bodyPr lIns="90000" rIns="90000" tIns="45000" bIns="45000" anchor="ctr">
            <a:noAutofit/>
          </a:bodyPr>
          <a:p>
            <a:pPr>
              <a:lnSpc>
                <a:spcPct val="100000"/>
              </a:lnSpc>
            </a:pPr>
            <a:r>
              <a:rPr b="0" lang="fr-FR" sz="2800" spc="-1" strike="noStrike">
                <a:solidFill>
                  <a:srgbClr val="ffffff"/>
                </a:solidFill>
                <a:latin typeface="Calibri"/>
                <a:ea typeface="Calibri"/>
              </a:rPr>
              <a:t>Outils pour l’auto-surveillance</a:t>
            </a:r>
            <a:endParaRPr b="0" lang="fr-FR" sz="2800" spc="-1" strike="noStrike">
              <a:solidFill>
                <a:srgbClr val="ffffff"/>
              </a:solidFill>
              <a:latin typeface="Arial"/>
            </a:endParaRPr>
          </a:p>
        </p:txBody>
      </p:sp>
      <p:grpSp>
        <p:nvGrpSpPr>
          <p:cNvPr id="296" name="Group 4"/>
          <p:cNvGrpSpPr/>
          <p:nvPr/>
        </p:nvGrpSpPr>
        <p:grpSpPr>
          <a:xfrm>
            <a:off x="2033640" y="2973960"/>
            <a:ext cx="8123760" cy="3497040"/>
            <a:chOff x="2033640" y="2973960"/>
            <a:chExt cx="8123760" cy="3497040"/>
          </a:xfrm>
        </p:grpSpPr>
        <p:sp>
          <p:nvSpPr>
            <p:cNvPr id="297" name="CustomShape 5"/>
            <p:cNvSpPr/>
            <p:nvPr/>
          </p:nvSpPr>
          <p:spPr>
            <a:xfrm>
              <a:off x="2033640" y="2973960"/>
              <a:ext cx="2654280" cy="3497040"/>
            </a:xfrm>
            <a:prstGeom prst="roundRect">
              <a:avLst>
                <a:gd name="adj" fmla="val 10000"/>
              </a:avLst>
            </a:prstGeom>
            <a:solidFill>
              <a:srgbClr val="6eea9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98" name="CustomShape 6"/>
            <p:cNvSpPr/>
            <p:nvPr/>
          </p:nvSpPr>
          <p:spPr>
            <a:xfrm>
              <a:off x="2033640" y="4373280"/>
              <a:ext cx="2654280" cy="1398240"/>
            </a:xfrm>
            <a:prstGeom prst="rect">
              <a:avLst/>
            </a:prstGeom>
            <a:noFill/>
            <a:ln w="0">
              <a:noFill/>
            </a:ln>
          </p:spPr>
          <p:style>
            <a:lnRef idx="0"/>
            <a:fillRef idx="0"/>
            <a:effectRef idx="0"/>
            <a:fontRef idx="minor"/>
          </p:style>
          <p:txBody>
            <a:bodyPr lIns="206280" rIns="206280" tIns="206280" bIns="206280" anchor="ctr">
              <a:noAutofit/>
            </a:bodyPr>
            <a:p>
              <a:pPr algn="ctr">
                <a:lnSpc>
                  <a:spcPct val="90000"/>
                </a:lnSpc>
              </a:pPr>
              <a:r>
                <a:rPr b="0" lang="fr-FR" sz="2900" spc="-1" strike="noStrike">
                  <a:solidFill>
                    <a:srgbClr val="212121"/>
                  </a:solidFill>
                  <a:latin typeface="Candara"/>
                  <a:ea typeface="Candara"/>
                </a:rPr>
                <a:t>Techniques de l’auto examen</a:t>
              </a:r>
              <a:endParaRPr b="0" lang="fr-FR" sz="2900" spc="-1" strike="noStrike">
                <a:solidFill>
                  <a:srgbClr val="ffffff"/>
                </a:solidFill>
                <a:latin typeface="Arial"/>
              </a:endParaRPr>
            </a:p>
          </p:txBody>
        </p:sp>
        <p:sp>
          <p:nvSpPr>
            <p:cNvPr id="299" name="CustomShape 7"/>
            <p:cNvSpPr/>
            <p:nvPr/>
          </p:nvSpPr>
          <p:spPr>
            <a:xfrm>
              <a:off x="2778840" y="3183840"/>
              <a:ext cx="1163880" cy="1163880"/>
            </a:xfrm>
            <a:prstGeom prst="ellipse">
              <a:avLst/>
            </a:prstGeom>
            <a:blipFill rotWithShape="0">
              <a:blip r:embed="rId1"/>
              <a:srcRect/>
              <a:stretch/>
            </a:blip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00" name="CustomShape 8"/>
            <p:cNvSpPr/>
            <p:nvPr/>
          </p:nvSpPr>
          <p:spPr>
            <a:xfrm>
              <a:off x="4768560" y="2973960"/>
              <a:ext cx="2654280" cy="3497040"/>
            </a:xfrm>
            <a:prstGeom prst="roundRect">
              <a:avLst>
                <a:gd name="adj" fmla="val 10000"/>
              </a:avLst>
            </a:prstGeom>
            <a:solidFill>
              <a:srgbClr val="b4df5b"/>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01" name="CustomShape 9"/>
            <p:cNvSpPr/>
            <p:nvPr/>
          </p:nvSpPr>
          <p:spPr>
            <a:xfrm>
              <a:off x="4768560" y="4373280"/>
              <a:ext cx="2654280" cy="1398240"/>
            </a:xfrm>
            <a:prstGeom prst="rect">
              <a:avLst/>
            </a:prstGeom>
            <a:noFill/>
            <a:ln w="0">
              <a:noFill/>
            </a:ln>
          </p:spPr>
          <p:style>
            <a:lnRef idx="0"/>
            <a:fillRef idx="0"/>
            <a:effectRef idx="0"/>
            <a:fontRef idx="minor"/>
          </p:style>
          <p:txBody>
            <a:bodyPr lIns="206280" rIns="206280" tIns="206280" bIns="206280" anchor="ctr">
              <a:noAutofit/>
            </a:bodyPr>
            <a:p>
              <a:pPr algn="ctr">
                <a:lnSpc>
                  <a:spcPct val="90000"/>
                </a:lnSpc>
              </a:pPr>
              <a:r>
                <a:rPr b="0" lang="fr-FR" sz="2900" spc="-1" strike="noStrike">
                  <a:solidFill>
                    <a:srgbClr val="212121"/>
                  </a:solidFill>
                  <a:latin typeface="Candara"/>
                  <a:ea typeface="Candara"/>
                </a:rPr>
                <a:t>Règle ABCDE</a:t>
              </a:r>
              <a:endParaRPr b="0" lang="fr-FR" sz="2900" spc="-1" strike="noStrike">
                <a:solidFill>
                  <a:srgbClr val="ffffff"/>
                </a:solidFill>
                <a:latin typeface="Arial"/>
              </a:endParaRPr>
            </a:p>
            <a:p>
              <a:pPr algn="ctr">
                <a:lnSpc>
                  <a:spcPct val="90000"/>
                </a:lnSpc>
                <a:spcBef>
                  <a:spcPts val="1015"/>
                </a:spcBef>
              </a:pPr>
              <a:r>
                <a:rPr b="0" lang="fr-FR" sz="2900" spc="-1" strike="noStrike">
                  <a:solidFill>
                    <a:srgbClr val="212121"/>
                  </a:solidFill>
                  <a:latin typeface="Candara"/>
                  <a:ea typeface="Candara"/>
                </a:rPr>
                <a:t>(mélanomes)</a:t>
              </a:r>
              <a:endParaRPr b="0" lang="fr-FR" sz="2900" spc="-1" strike="noStrike">
                <a:solidFill>
                  <a:srgbClr val="ffffff"/>
                </a:solidFill>
                <a:latin typeface="Arial"/>
              </a:endParaRPr>
            </a:p>
          </p:txBody>
        </p:sp>
        <p:sp>
          <p:nvSpPr>
            <p:cNvPr id="302" name="CustomShape 10"/>
            <p:cNvSpPr/>
            <p:nvPr/>
          </p:nvSpPr>
          <p:spPr>
            <a:xfrm>
              <a:off x="5465880" y="3136320"/>
              <a:ext cx="1259280" cy="1259280"/>
            </a:xfrm>
            <a:prstGeom prst="ellipse">
              <a:avLst/>
            </a:prstGeom>
            <a:blipFill rotWithShape="0">
              <a:blip r:embed="rId2"/>
              <a:srcRect/>
              <a:stretch/>
            </a:blip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03" name="CustomShape 11"/>
            <p:cNvSpPr/>
            <p:nvPr/>
          </p:nvSpPr>
          <p:spPr>
            <a:xfrm>
              <a:off x="7503120" y="2973960"/>
              <a:ext cx="2654280" cy="3497040"/>
            </a:xfrm>
            <a:prstGeom prst="roundRect">
              <a:avLst>
                <a:gd name="adj" fmla="val 10000"/>
              </a:avLst>
            </a:prstGeom>
            <a:solidFill>
              <a:srgbClr val="eeb14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04" name="CustomShape 12"/>
            <p:cNvSpPr/>
            <p:nvPr/>
          </p:nvSpPr>
          <p:spPr>
            <a:xfrm>
              <a:off x="7503120" y="4373280"/>
              <a:ext cx="2654280" cy="1398240"/>
            </a:xfrm>
            <a:prstGeom prst="rect">
              <a:avLst/>
            </a:prstGeom>
            <a:noFill/>
            <a:ln w="0">
              <a:noFill/>
            </a:ln>
          </p:spPr>
          <p:style>
            <a:lnRef idx="0"/>
            <a:fillRef idx="0"/>
            <a:effectRef idx="0"/>
            <a:fontRef idx="minor"/>
          </p:style>
          <p:txBody>
            <a:bodyPr lIns="206280" rIns="206280" tIns="206280" bIns="206280" anchor="ctr">
              <a:noAutofit/>
            </a:bodyPr>
            <a:p>
              <a:pPr algn="ctr">
                <a:lnSpc>
                  <a:spcPct val="90000"/>
                </a:lnSpc>
              </a:pPr>
              <a:r>
                <a:rPr b="0" lang="fr-FR" sz="2900" spc="-1" strike="noStrike">
                  <a:solidFill>
                    <a:srgbClr val="212121"/>
                  </a:solidFill>
                  <a:latin typeface="Candara"/>
                  <a:ea typeface="Candara"/>
                </a:rPr>
                <a:t>Modification = alerte</a:t>
              </a:r>
              <a:endParaRPr b="0" lang="fr-FR" sz="2900" spc="-1" strike="noStrike">
                <a:solidFill>
                  <a:srgbClr val="ffffff"/>
                </a:solidFill>
                <a:latin typeface="Arial"/>
              </a:endParaRPr>
            </a:p>
          </p:txBody>
        </p:sp>
        <p:sp>
          <p:nvSpPr>
            <p:cNvPr id="305" name="CustomShape 13"/>
            <p:cNvSpPr/>
            <p:nvPr/>
          </p:nvSpPr>
          <p:spPr>
            <a:xfrm>
              <a:off x="8248320" y="3183840"/>
              <a:ext cx="1163880" cy="1163880"/>
            </a:xfrm>
            <a:prstGeom prst="ellipse">
              <a:avLst/>
            </a:prstGeom>
            <a:solidFill>
              <a:srgbClr val="f6ddbf"/>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06" name="CustomShape 14"/>
            <p:cNvSpPr/>
            <p:nvPr/>
          </p:nvSpPr>
          <p:spPr>
            <a:xfrm>
              <a:off x="2357280" y="5772240"/>
              <a:ext cx="7477200" cy="523800"/>
            </a:xfrm>
            <a:prstGeom prst="leftRightArrow">
              <a:avLst>
                <a:gd name="adj1" fmla="val 50000"/>
                <a:gd name="adj2" fmla="val 50000"/>
              </a:avLst>
            </a:prstGeom>
            <a:solidFill>
              <a:srgbClr val="d3f7de"/>
            </a:solid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307" name="CustomShape 15"/>
          <p:cNvSpPr/>
          <p:nvPr/>
        </p:nvSpPr>
        <p:spPr>
          <a:xfrm rot="20419800">
            <a:off x="8332560" y="3608280"/>
            <a:ext cx="991440" cy="390240"/>
          </a:xfrm>
          <a:prstGeom prst="curvedUpArrow">
            <a:avLst>
              <a:gd name="adj1" fmla="val 25000"/>
              <a:gd name="adj2" fmla="val 50000"/>
              <a:gd name="adj3" fmla="val 25000"/>
            </a:avLst>
          </a:prstGeom>
          <a:solidFill>
            <a:schemeClr val="accent6"/>
          </a:solidFill>
          <a:ln cap="rnd" w="15840">
            <a:solidFill>
              <a:srgbClr val="ac3b43"/>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08" name="CustomShape 16"/>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09" name="CustomShape 17"/>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11" name="TextShape 2"/>
          <p:cNvSpPr/>
          <p:nvPr/>
        </p:nvSpPr>
        <p:spPr>
          <a:xfrm>
            <a:off x="835920" y="186480"/>
            <a:ext cx="9737640" cy="96912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ffffff"/>
                </a:solidFill>
                <a:latin typeface="Candara"/>
                <a:ea typeface="Candara"/>
              </a:rPr>
              <a:t>Auto-examen</a:t>
            </a:r>
            <a:endParaRPr b="0" lang="fr-FR" sz="4000" spc="-1" strike="noStrike">
              <a:solidFill>
                <a:srgbClr val="ffffff"/>
              </a:solidFill>
              <a:latin typeface="Arial"/>
            </a:endParaRPr>
          </a:p>
        </p:txBody>
      </p:sp>
      <p:sp>
        <p:nvSpPr>
          <p:cNvPr id="312" name="CustomShape 3"/>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13" name="CustomShape 4"/>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pic>
        <p:nvPicPr>
          <p:cNvPr id="314" name="Shape 280" descr=""/>
          <p:cNvPicPr/>
          <p:nvPr/>
        </p:nvPicPr>
        <p:blipFill>
          <a:blip r:embed="rId1"/>
          <a:stretch/>
        </p:blipFill>
        <p:spPr>
          <a:xfrm>
            <a:off x="1979640" y="1123920"/>
            <a:ext cx="8230320" cy="550872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16" name="TextShape 2"/>
          <p:cNvSpPr/>
          <p:nvPr/>
        </p:nvSpPr>
        <p:spPr>
          <a:xfrm>
            <a:off x="835920" y="186480"/>
            <a:ext cx="9737640" cy="96912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ffffff"/>
                </a:solidFill>
                <a:latin typeface="Candara"/>
                <a:ea typeface="Candara"/>
              </a:rPr>
              <a:t>Auto-examen</a:t>
            </a:r>
            <a:endParaRPr b="0" lang="fr-FR" sz="4000" spc="-1" strike="noStrike">
              <a:solidFill>
                <a:srgbClr val="ffffff"/>
              </a:solidFill>
              <a:latin typeface="Arial"/>
            </a:endParaRPr>
          </a:p>
        </p:txBody>
      </p:sp>
      <p:sp>
        <p:nvSpPr>
          <p:cNvPr id="317" name="CustomShape 3"/>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18" name="CustomShape 4"/>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pic>
        <p:nvPicPr>
          <p:cNvPr id="319" name="Shape 290" descr=""/>
          <p:cNvPicPr/>
          <p:nvPr/>
        </p:nvPicPr>
        <p:blipFill>
          <a:blip r:embed="rId1"/>
          <a:stretch/>
        </p:blipFill>
        <p:spPr>
          <a:xfrm>
            <a:off x="2077200" y="1108080"/>
            <a:ext cx="8038440" cy="543204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21" name="TextShape 2"/>
          <p:cNvSpPr/>
          <p:nvPr/>
        </p:nvSpPr>
        <p:spPr>
          <a:xfrm>
            <a:off x="835920" y="186480"/>
            <a:ext cx="9737640" cy="96912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ffffff"/>
                </a:solidFill>
                <a:latin typeface="Candara"/>
                <a:ea typeface="Candara"/>
              </a:rPr>
              <a:t>Auto-examen</a:t>
            </a:r>
            <a:endParaRPr b="0" lang="fr-FR" sz="4000" spc="-1" strike="noStrike">
              <a:solidFill>
                <a:srgbClr val="ffffff"/>
              </a:solidFill>
              <a:latin typeface="Arial"/>
            </a:endParaRPr>
          </a:p>
        </p:txBody>
      </p:sp>
      <p:sp>
        <p:nvSpPr>
          <p:cNvPr id="322" name="CustomShape 3"/>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23" name="CustomShape 4"/>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pic>
        <p:nvPicPr>
          <p:cNvPr id="324" name="Shape 300" descr=""/>
          <p:cNvPicPr/>
          <p:nvPr/>
        </p:nvPicPr>
        <p:blipFill>
          <a:blip r:embed="rId1"/>
          <a:stretch/>
        </p:blipFill>
        <p:spPr>
          <a:xfrm>
            <a:off x="1946520" y="1126080"/>
            <a:ext cx="8263800" cy="545292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26" name="TextShape 2"/>
          <p:cNvSpPr/>
          <p:nvPr/>
        </p:nvSpPr>
        <p:spPr>
          <a:xfrm>
            <a:off x="701640" y="688680"/>
            <a:ext cx="9870480" cy="96912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ffffff"/>
                </a:solidFill>
                <a:latin typeface="Candara"/>
                <a:ea typeface="Candara"/>
              </a:rPr>
              <a:t>Enseignez la règle ABCDE pour l’examen des tâches pigmentées</a:t>
            </a:r>
            <a:endParaRPr b="0" lang="fr-FR" sz="4000" spc="-1" strike="noStrike">
              <a:solidFill>
                <a:srgbClr val="ffffff"/>
              </a:solidFill>
              <a:latin typeface="Arial"/>
            </a:endParaRPr>
          </a:p>
        </p:txBody>
      </p:sp>
      <p:sp>
        <p:nvSpPr>
          <p:cNvPr id="327" name="CustomShape 3"/>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28" name="CustomShape 4"/>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pic>
        <p:nvPicPr>
          <p:cNvPr id="329" name="Shape 310" descr=""/>
          <p:cNvPicPr/>
          <p:nvPr/>
        </p:nvPicPr>
        <p:blipFill>
          <a:blip r:embed="rId1"/>
          <a:stretch/>
        </p:blipFill>
        <p:spPr>
          <a:xfrm>
            <a:off x="2262600" y="1658880"/>
            <a:ext cx="7326000" cy="482472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31" name="TextShape 2"/>
          <p:cNvSpPr/>
          <p:nvPr/>
        </p:nvSpPr>
        <p:spPr>
          <a:xfrm>
            <a:off x="816840" y="447840"/>
            <a:ext cx="9755280" cy="96912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ffffff"/>
                </a:solidFill>
                <a:latin typeface="Candara"/>
                <a:ea typeface="Candara"/>
              </a:rPr>
              <a:t>Modification = alerte</a:t>
            </a:r>
            <a:endParaRPr b="0" lang="fr-FR" sz="4000" spc="-1" strike="noStrike">
              <a:solidFill>
                <a:srgbClr val="ffffff"/>
              </a:solidFill>
              <a:latin typeface="Arial"/>
            </a:endParaRPr>
          </a:p>
        </p:txBody>
      </p:sp>
      <p:grpSp>
        <p:nvGrpSpPr>
          <p:cNvPr id="332" name="Group 3"/>
          <p:cNvGrpSpPr/>
          <p:nvPr/>
        </p:nvGrpSpPr>
        <p:grpSpPr>
          <a:xfrm>
            <a:off x="500760" y="2296440"/>
            <a:ext cx="11124720" cy="3109320"/>
            <a:chOff x="500760" y="2296440"/>
            <a:chExt cx="11124720" cy="3109320"/>
          </a:xfrm>
        </p:grpSpPr>
        <p:sp>
          <p:nvSpPr>
            <p:cNvPr id="333" name="CustomShape 4"/>
            <p:cNvSpPr/>
            <p:nvPr/>
          </p:nvSpPr>
          <p:spPr>
            <a:xfrm>
              <a:off x="500760" y="2296440"/>
              <a:ext cx="3391200" cy="776880"/>
            </a:xfrm>
            <a:prstGeom prst="rect">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34" name="CustomShape 5"/>
            <p:cNvSpPr/>
            <p:nvPr/>
          </p:nvSpPr>
          <p:spPr>
            <a:xfrm>
              <a:off x="500760" y="2296440"/>
              <a:ext cx="3391200" cy="776880"/>
            </a:xfrm>
            <a:prstGeom prst="rect">
              <a:avLst/>
            </a:prstGeom>
            <a:noFill/>
            <a:ln w="0">
              <a:noFill/>
            </a:ln>
          </p:spPr>
          <p:style>
            <a:lnRef idx="0"/>
            <a:fillRef idx="0"/>
            <a:effectRef idx="0"/>
            <a:fontRef idx="minor"/>
          </p:style>
          <p:txBody>
            <a:bodyPr lIns="199080" rIns="199080" tIns="113760" bIns="113760" anchor="ctr">
              <a:noAutofit/>
            </a:bodyPr>
            <a:p>
              <a:pPr algn="ctr">
                <a:lnSpc>
                  <a:spcPct val="90000"/>
                </a:lnSpc>
              </a:pPr>
              <a:r>
                <a:rPr b="0" lang="fr-FR" sz="2800" spc="-1" strike="noStrike">
                  <a:solidFill>
                    <a:srgbClr val="000000"/>
                  </a:solidFill>
                  <a:latin typeface="Candara"/>
                  <a:ea typeface="Candara"/>
                </a:rPr>
                <a:t>Différence</a:t>
              </a:r>
              <a:endParaRPr b="0" lang="fr-FR" sz="2800" spc="-1" strike="noStrike">
                <a:solidFill>
                  <a:srgbClr val="ffffff"/>
                </a:solidFill>
                <a:latin typeface="Arial"/>
              </a:endParaRPr>
            </a:p>
          </p:txBody>
        </p:sp>
        <p:sp>
          <p:nvSpPr>
            <p:cNvPr id="335" name="CustomShape 6"/>
            <p:cNvSpPr/>
            <p:nvPr/>
          </p:nvSpPr>
          <p:spPr>
            <a:xfrm>
              <a:off x="500760" y="3074040"/>
              <a:ext cx="3391200" cy="2331720"/>
            </a:xfrm>
            <a:prstGeom prst="rect">
              <a:avLst/>
            </a:prstGeom>
            <a:solidFill>
              <a:srgbClr val="d3f7de">
                <a:alpha val="90000"/>
              </a:srgbClr>
            </a:solidFill>
            <a:ln cap="rnd" w="15840">
              <a:solidFill>
                <a:srgbClr val="d3f7de">
                  <a:alpha val="90000"/>
                </a:srgbClr>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36" name="CustomShape 7"/>
            <p:cNvSpPr/>
            <p:nvPr/>
          </p:nvSpPr>
          <p:spPr>
            <a:xfrm>
              <a:off x="500760" y="3074040"/>
              <a:ext cx="3391200" cy="2331720"/>
            </a:xfrm>
            <a:prstGeom prst="rect">
              <a:avLst/>
            </a:prstGeom>
            <a:noFill/>
            <a:ln w="0">
              <a:noFill/>
            </a:ln>
          </p:spPr>
          <p:style>
            <a:lnRef idx="0"/>
            <a:fillRef idx="0"/>
            <a:effectRef idx="0"/>
            <a:fontRef idx="minor"/>
          </p:style>
          <p:txBody>
            <a:bodyPr lIns="106560" rIns="142200" tIns="106560" bIns="159840" anchor="t">
              <a:noAutofit/>
            </a:bodyPr>
            <a:p>
              <a:pPr lvl="1" marL="228600" indent="-228240">
                <a:lnSpc>
                  <a:spcPct val="90000"/>
                </a:lnSpc>
                <a:buClr>
                  <a:srgbClr val="ffffff"/>
                </a:buClr>
                <a:buFont typeface="Calibri"/>
                <a:buChar char="•"/>
              </a:pPr>
              <a:r>
                <a:rPr b="0" lang="fr-FR" sz="2000" spc="-1" strike="noStrike">
                  <a:solidFill>
                    <a:srgbClr val="ffffff"/>
                  </a:solidFill>
                  <a:latin typeface="Calibri"/>
                  <a:ea typeface="Calibri"/>
                </a:rPr>
                <a:t>Si la tâche, la lésion, a une couleur particulière par rapport aux autres nævus</a:t>
              </a:r>
              <a:endParaRPr b="0" lang="fr-FR" sz="2000" spc="-1" strike="noStrike">
                <a:solidFill>
                  <a:srgbClr val="ffffff"/>
                </a:solidFill>
                <a:latin typeface="Arial"/>
              </a:endParaRPr>
            </a:p>
          </p:txBody>
        </p:sp>
        <p:sp>
          <p:nvSpPr>
            <p:cNvPr id="337" name="CustomShape 8"/>
            <p:cNvSpPr/>
            <p:nvPr/>
          </p:nvSpPr>
          <p:spPr>
            <a:xfrm>
              <a:off x="4367520" y="2296440"/>
              <a:ext cx="3391200" cy="776880"/>
            </a:xfrm>
            <a:prstGeom prst="rect">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38" name="CustomShape 9"/>
            <p:cNvSpPr/>
            <p:nvPr/>
          </p:nvSpPr>
          <p:spPr>
            <a:xfrm>
              <a:off x="4367520" y="2296440"/>
              <a:ext cx="3391200" cy="776880"/>
            </a:xfrm>
            <a:prstGeom prst="rect">
              <a:avLst/>
            </a:prstGeom>
            <a:noFill/>
            <a:ln w="0">
              <a:noFill/>
            </a:ln>
          </p:spPr>
          <p:style>
            <a:lnRef idx="0"/>
            <a:fillRef idx="0"/>
            <a:effectRef idx="0"/>
            <a:fontRef idx="minor"/>
          </p:style>
          <p:txBody>
            <a:bodyPr lIns="199080" rIns="199080" tIns="113760" bIns="113760" anchor="ctr">
              <a:noAutofit/>
            </a:bodyPr>
            <a:p>
              <a:pPr algn="ctr">
                <a:lnSpc>
                  <a:spcPct val="90000"/>
                </a:lnSpc>
              </a:pPr>
              <a:r>
                <a:rPr b="0" lang="fr-FR" sz="2800" spc="-1" strike="noStrike">
                  <a:solidFill>
                    <a:srgbClr val="000000"/>
                  </a:solidFill>
                  <a:latin typeface="Candara"/>
                  <a:ea typeface="Candara"/>
                </a:rPr>
                <a:t>Changement</a:t>
              </a:r>
              <a:endParaRPr b="0" lang="fr-FR" sz="2800" spc="-1" strike="noStrike">
                <a:solidFill>
                  <a:srgbClr val="ffffff"/>
                </a:solidFill>
                <a:latin typeface="Arial"/>
              </a:endParaRPr>
            </a:p>
          </p:txBody>
        </p:sp>
        <p:sp>
          <p:nvSpPr>
            <p:cNvPr id="339" name="CustomShape 10"/>
            <p:cNvSpPr/>
            <p:nvPr/>
          </p:nvSpPr>
          <p:spPr>
            <a:xfrm>
              <a:off x="4367520" y="3074040"/>
              <a:ext cx="3391200" cy="2331720"/>
            </a:xfrm>
            <a:prstGeom prst="rect">
              <a:avLst/>
            </a:prstGeom>
            <a:solidFill>
              <a:srgbClr val="e5f3cf">
                <a:alpha val="90000"/>
              </a:srgbClr>
            </a:solidFill>
            <a:ln cap="rnd" w="15840">
              <a:solidFill>
                <a:srgbClr val="e5f3cf">
                  <a:alpha val="90000"/>
                </a:srgbClr>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40" name="CustomShape 11"/>
            <p:cNvSpPr/>
            <p:nvPr/>
          </p:nvSpPr>
          <p:spPr>
            <a:xfrm>
              <a:off x="4367520" y="3074040"/>
              <a:ext cx="3391200" cy="2331720"/>
            </a:xfrm>
            <a:prstGeom prst="rect">
              <a:avLst/>
            </a:prstGeom>
            <a:noFill/>
            <a:ln w="0">
              <a:noFill/>
            </a:ln>
          </p:spPr>
          <p:style>
            <a:lnRef idx="0"/>
            <a:fillRef idx="0"/>
            <a:effectRef idx="0"/>
            <a:fontRef idx="minor"/>
          </p:style>
          <p:txBody>
            <a:bodyPr lIns="106560" rIns="142200" tIns="106560" bIns="159840" anchor="t">
              <a:noAutofit/>
            </a:bodyPr>
            <a:p>
              <a:pPr lvl="1" marL="228600" indent="-228240">
                <a:lnSpc>
                  <a:spcPct val="90000"/>
                </a:lnSpc>
                <a:buClr>
                  <a:srgbClr val="212121"/>
                </a:buClr>
                <a:buFont typeface="Calibri"/>
                <a:buChar char="•"/>
              </a:pPr>
              <a:r>
                <a:rPr b="0" lang="fr-FR" sz="2000" spc="-1" strike="noStrike">
                  <a:solidFill>
                    <a:srgbClr val="212121"/>
                  </a:solidFill>
                  <a:latin typeface="Calibri"/>
                  <a:ea typeface="Calibri"/>
                </a:rPr>
                <a:t>Si la tâche, la lésion, </a:t>
              </a:r>
              <a:r>
                <a:rPr b="1" lang="fr-FR" sz="2000" spc="-1" strike="noStrike">
                  <a:solidFill>
                    <a:srgbClr val="212121"/>
                  </a:solidFill>
                  <a:latin typeface="Calibri"/>
                  <a:ea typeface="Calibri"/>
                </a:rPr>
                <a:t>a changé de couleur et/ou de taille et/ou de forme et/ou d’épaisseur</a:t>
              </a:r>
              <a:endParaRPr b="0" lang="fr-FR" sz="2000" spc="-1" strike="noStrike">
                <a:solidFill>
                  <a:srgbClr val="ffffff"/>
                </a:solidFill>
                <a:latin typeface="Arial"/>
              </a:endParaRPr>
            </a:p>
          </p:txBody>
        </p:sp>
        <p:sp>
          <p:nvSpPr>
            <p:cNvPr id="341" name="CustomShape 12"/>
            <p:cNvSpPr/>
            <p:nvPr/>
          </p:nvSpPr>
          <p:spPr>
            <a:xfrm>
              <a:off x="8234280" y="2296440"/>
              <a:ext cx="3391200" cy="776880"/>
            </a:xfrm>
            <a:prstGeom prst="rect">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42" name="CustomShape 13"/>
            <p:cNvSpPr/>
            <p:nvPr/>
          </p:nvSpPr>
          <p:spPr>
            <a:xfrm>
              <a:off x="8234280" y="2296440"/>
              <a:ext cx="3391200" cy="776880"/>
            </a:xfrm>
            <a:prstGeom prst="rect">
              <a:avLst/>
            </a:prstGeom>
            <a:noFill/>
            <a:ln w="0">
              <a:noFill/>
            </a:ln>
          </p:spPr>
          <p:style>
            <a:lnRef idx="0"/>
            <a:fillRef idx="0"/>
            <a:effectRef idx="0"/>
            <a:fontRef idx="minor"/>
          </p:style>
          <p:txBody>
            <a:bodyPr lIns="199080" rIns="199080" tIns="113760" bIns="113760" anchor="ctr">
              <a:noAutofit/>
            </a:bodyPr>
            <a:p>
              <a:pPr algn="ctr">
                <a:lnSpc>
                  <a:spcPct val="90000"/>
                </a:lnSpc>
              </a:pPr>
              <a:r>
                <a:rPr b="0" lang="fr-FR" sz="2800" spc="-1" strike="noStrike">
                  <a:solidFill>
                    <a:srgbClr val="000000"/>
                  </a:solidFill>
                  <a:latin typeface="Candara"/>
                  <a:ea typeface="Candara"/>
                </a:rPr>
                <a:t>Apparition</a:t>
              </a:r>
              <a:endParaRPr b="0" lang="fr-FR" sz="2800" spc="-1" strike="noStrike">
                <a:solidFill>
                  <a:srgbClr val="ffffff"/>
                </a:solidFill>
                <a:latin typeface="Arial"/>
              </a:endParaRPr>
            </a:p>
          </p:txBody>
        </p:sp>
        <p:sp>
          <p:nvSpPr>
            <p:cNvPr id="343" name="CustomShape 14"/>
            <p:cNvSpPr/>
            <p:nvPr/>
          </p:nvSpPr>
          <p:spPr>
            <a:xfrm>
              <a:off x="8234280" y="3074040"/>
              <a:ext cx="3391200" cy="2331720"/>
            </a:xfrm>
            <a:prstGeom prst="rect">
              <a:avLst/>
            </a:prstGeom>
            <a:solidFill>
              <a:srgbClr val="f7e3ce">
                <a:alpha val="90000"/>
              </a:srgbClr>
            </a:solidFill>
            <a:ln cap="rnd" w="15840">
              <a:solidFill>
                <a:srgbClr val="f7e3ce">
                  <a:alpha val="90000"/>
                </a:srgbClr>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44" name="CustomShape 15"/>
            <p:cNvSpPr/>
            <p:nvPr/>
          </p:nvSpPr>
          <p:spPr>
            <a:xfrm>
              <a:off x="8234280" y="3074040"/>
              <a:ext cx="3391200" cy="2331720"/>
            </a:xfrm>
            <a:prstGeom prst="rect">
              <a:avLst/>
            </a:prstGeom>
            <a:noFill/>
            <a:ln w="0">
              <a:noFill/>
            </a:ln>
          </p:spPr>
          <p:style>
            <a:lnRef idx="0"/>
            <a:fillRef idx="0"/>
            <a:effectRef idx="0"/>
            <a:fontRef idx="minor"/>
          </p:style>
          <p:txBody>
            <a:bodyPr lIns="106560" rIns="142200" tIns="106560" bIns="159840" anchor="t">
              <a:noAutofit/>
            </a:bodyPr>
            <a:p>
              <a:pPr lvl="1" marL="228600" indent="-228240">
                <a:lnSpc>
                  <a:spcPct val="90000"/>
                </a:lnSpc>
                <a:buClr>
                  <a:srgbClr val="212121"/>
                </a:buClr>
                <a:buFont typeface="Calibri"/>
                <a:buChar char="•"/>
              </a:pPr>
              <a:r>
                <a:rPr b="0" lang="fr-FR" sz="2000" spc="-1" strike="noStrike">
                  <a:solidFill>
                    <a:srgbClr val="212121"/>
                  </a:solidFill>
                  <a:latin typeface="Calibri"/>
                  <a:ea typeface="Calibri"/>
                </a:rPr>
                <a:t>Une nouvelle tâche dans un territoire :</a:t>
              </a:r>
              <a:endParaRPr b="0" lang="fr-FR" sz="2000" spc="-1" strike="noStrike">
                <a:solidFill>
                  <a:srgbClr val="ffffff"/>
                </a:solidFill>
                <a:latin typeface="Arial"/>
              </a:endParaRPr>
            </a:p>
            <a:p>
              <a:pPr lvl="1" marL="228600" indent="-228240">
                <a:lnSpc>
                  <a:spcPct val="90000"/>
                </a:lnSpc>
                <a:spcBef>
                  <a:spcPts val="300"/>
                </a:spcBef>
                <a:buClr>
                  <a:srgbClr val="212121"/>
                </a:buClr>
                <a:buFont typeface="Calibri"/>
                <a:buChar char="•"/>
              </a:pPr>
              <a:r>
                <a:rPr b="0" lang="fr-FR" sz="2000" spc="-1" strike="noStrike">
                  <a:solidFill>
                    <a:srgbClr val="212121"/>
                  </a:solidFill>
                  <a:latin typeface="Calibri"/>
                  <a:ea typeface="Calibri"/>
                </a:rPr>
                <a:t>Il s’agit d’une tâche </a:t>
              </a:r>
              <a:r>
                <a:rPr b="1" lang="fr-FR" sz="2000" spc="-1" strike="noStrike">
                  <a:solidFill>
                    <a:srgbClr val="212121"/>
                  </a:solidFill>
                  <a:latin typeface="Calibri"/>
                  <a:ea typeface="Calibri"/>
                </a:rPr>
                <a:t>DE NOVO</a:t>
              </a:r>
              <a:endParaRPr b="0" lang="fr-FR" sz="2000" spc="-1" strike="noStrike">
                <a:solidFill>
                  <a:srgbClr val="ffffff"/>
                </a:solidFill>
                <a:latin typeface="Arial"/>
              </a:endParaRPr>
            </a:p>
            <a:p>
              <a:pPr lvl="1" marL="228600" indent="-228240">
                <a:lnSpc>
                  <a:spcPct val="90000"/>
                </a:lnSpc>
                <a:spcBef>
                  <a:spcPts val="300"/>
                </a:spcBef>
                <a:buClr>
                  <a:srgbClr val="212121"/>
                </a:buClr>
                <a:buFont typeface="Calibri"/>
                <a:buChar char="•"/>
              </a:pPr>
              <a:r>
                <a:rPr b="1" lang="fr-FR" sz="2000" spc="-1" strike="noStrike">
                  <a:solidFill>
                    <a:srgbClr val="212121"/>
                  </a:solidFill>
                  <a:latin typeface="Calibri"/>
                  <a:ea typeface="Calibri"/>
                </a:rPr>
                <a:t>80% des mélanomes apparaissent sans nævus pré existant</a:t>
              </a:r>
              <a:endParaRPr b="0" lang="fr-FR" sz="2000" spc="-1" strike="noStrike">
                <a:solidFill>
                  <a:srgbClr val="ffffff"/>
                </a:solidFill>
                <a:latin typeface="Arial"/>
              </a:endParaRPr>
            </a:p>
          </p:txBody>
        </p:sp>
      </p:grpSp>
      <p:sp>
        <p:nvSpPr>
          <p:cNvPr id="345" name="CustomShape 16"/>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46" name="CustomShape 17"/>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TextShape 1"/>
          <p:cNvSpPr/>
          <p:nvPr/>
        </p:nvSpPr>
        <p:spPr>
          <a:xfrm>
            <a:off x="3412800" y="3437280"/>
            <a:ext cx="8557920" cy="146808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gn="r">
              <a:lnSpc>
                <a:spcPct val="100000"/>
              </a:lnSpc>
            </a:pPr>
            <a:r>
              <a:rPr b="1" lang="fr-FR" sz="5400" spc="-1" strike="noStrike">
                <a:solidFill>
                  <a:srgbClr val="212121"/>
                </a:solidFill>
                <a:latin typeface="Candara"/>
                <a:ea typeface="Candara"/>
              </a:rPr>
              <a:t>Sensibilisez vos patient à la photo-protection </a:t>
            </a:r>
            <a:endParaRPr b="0" lang="fr-FR" sz="5400" spc="-1" strike="noStrike">
              <a:solidFill>
                <a:srgbClr val="ffffff"/>
              </a:solidFill>
              <a:latin typeface="Arial"/>
            </a:endParaRPr>
          </a:p>
        </p:txBody>
      </p:sp>
      <p:pic>
        <p:nvPicPr>
          <p:cNvPr id="348" name="Shape 338" descr="Résultat de recherche d'images pour &quot;ampoule png&quot;"/>
          <p:cNvPicPr/>
          <p:nvPr/>
        </p:nvPicPr>
        <p:blipFill>
          <a:blip r:embed="rId1"/>
          <a:stretch/>
        </p:blipFill>
        <p:spPr>
          <a:xfrm>
            <a:off x="-825840" y="1040400"/>
            <a:ext cx="3637800" cy="4017600"/>
          </a:xfrm>
          <a:prstGeom prst="rect">
            <a:avLst/>
          </a:prstGeom>
          <a:ln w="0">
            <a:noFill/>
          </a:ln>
        </p:spPr>
      </p:pic>
      <p:sp>
        <p:nvSpPr>
          <p:cNvPr id="349" name="CustomShape 2"/>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50" name="CustomShape 3"/>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1" name="CustomShape 1"/>
          <p:cNvSpPr/>
          <p:nvPr/>
        </p:nvSpPr>
        <p:spPr>
          <a:xfrm>
            <a:off x="-2094480" y="-142200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52" name="TextShape 2"/>
          <p:cNvSpPr/>
          <p:nvPr/>
        </p:nvSpPr>
        <p:spPr>
          <a:xfrm>
            <a:off x="782640" y="943560"/>
            <a:ext cx="10571400" cy="96984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1" lang="fr-FR" sz="4000" spc="-1" strike="noStrike">
                <a:solidFill>
                  <a:srgbClr val="000000"/>
                </a:solidFill>
                <a:latin typeface="Candara"/>
                <a:ea typeface="Candara"/>
              </a:rPr>
              <a:t>Sensibilisez vos patients :</a:t>
            </a:r>
            <a:br>
              <a:rPr sz="1800"/>
            </a:br>
            <a:r>
              <a:rPr b="1" lang="fr-FR" sz="4000" spc="-1" strike="noStrike">
                <a:solidFill>
                  <a:srgbClr val="000000"/>
                </a:solidFill>
                <a:latin typeface="Candara"/>
                <a:ea typeface="Candara"/>
              </a:rPr>
              <a:t>conseils de photo-protection</a:t>
            </a:r>
            <a:endParaRPr b="0" lang="fr-FR" sz="4000" spc="-1" strike="noStrike">
              <a:solidFill>
                <a:srgbClr val="ffffff"/>
              </a:solidFill>
              <a:latin typeface="Arial"/>
            </a:endParaRPr>
          </a:p>
        </p:txBody>
      </p:sp>
      <p:pic>
        <p:nvPicPr>
          <p:cNvPr id="353" name="Shape 348" descr=""/>
          <p:cNvPicPr/>
          <p:nvPr/>
        </p:nvPicPr>
        <p:blipFill>
          <a:blip r:embed="rId1"/>
          <a:srcRect l="42024" t="2542" r="42538" b="30439"/>
          <a:stretch/>
        </p:blipFill>
        <p:spPr>
          <a:xfrm>
            <a:off x="5189760" y="2786040"/>
            <a:ext cx="1757160" cy="1641960"/>
          </a:xfrm>
          <a:prstGeom prst="rect">
            <a:avLst/>
          </a:prstGeom>
          <a:ln w="0">
            <a:noFill/>
          </a:ln>
        </p:spPr>
      </p:pic>
      <p:pic>
        <p:nvPicPr>
          <p:cNvPr id="354" name="Shape 349" descr=""/>
          <p:cNvPicPr/>
          <p:nvPr/>
        </p:nvPicPr>
        <p:blipFill>
          <a:blip r:embed="rId2"/>
          <a:srcRect l="22071" t="2272" r="62496" b="30709"/>
          <a:stretch/>
        </p:blipFill>
        <p:spPr>
          <a:xfrm>
            <a:off x="8836560" y="2786040"/>
            <a:ext cx="1757160" cy="1641960"/>
          </a:xfrm>
          <a:prstGeom prst="rect">
            <a:avLst/>
          </a:prstGeom>
          <a:ln w="0">
            <a:noFill/>
          </a:ln>
        </p:spPr>
      </p:pic>
      <p:pic>
        <p:nvPicPr>
          <p:cNvPr id="355" name="Shape 350" descr=""/>
          <p:cNvPicPr/>
          <p:nvPr/>
        </p:nvPicPr>
        <p:blipFill>
          <a:blip r:embed="rId3"/>
          <a:stretch/>
        </p:blipFill>
        <p:spPr>
          <a:xfrm>
            <a:off x="4682160" y="2276280"/>
            <a:ext cx="1732320" cy="1708920"/>
          </a:xfrm>
          <a:prstGeom prst="rect">
            <a:avLst/>
          </a:prstGeom>
          <a:ln w="0">
            <a:noFill/>
          </a:ln>
        </p:spPr>
      </p:pic>
      <p:pic>
        <p:nvPicPr>
          <p:cNvPr id="356" name="Shape 351" descr=""/>
          <p:cNvPicPr/>
          <p:nvPr/>
        </p:nvPicPr>
        <p:blipFill>
          <a:blip r:embed="rId4"/>
          <a:srcRect l="1933" t="382" r="82629" b="32598"/>
          <a:stretch/>
        </p:blipFill>
        <p:spPr>
          <a:xfrm>
            <a:off x="1505880" y="2786040"/>
            <a:ext cx="1757160" cy="1641960"/>
          </a:xfrm>
          <a:prstGeom prst="rect">
            <a:avLst/>
          </a:prstGeom>
          <a:ln w="0">
            <a:noFill/>
          </a:ln>
        </p:spPr>
      </p:pic>
      <p:sp>
        <p:nvSpPr>
          <p:cNvPr id="357" name="CustomShape 3"/>
          <p:cNvSpPr/>
          <p:nvPr/>
        </p:nvSpPr>
        <p:spPr>
          <a:xfrm rot="16200000">
            <a:off x="1813320" y="3102480"/>
            <a:ext cx="1239120" cy="1224000"/>
          </a:xfrm>
          <a:prstGeom prst="pie">
            <a:avLst>
              <a:gd name="adj1" fmla="val 19223152"/>
              <a:gd name="adj2" fmla="val 7160766"/>
            </a:avLst>
          </a:prstGeom>
          <a:solidFill>
            <a:srgbClr val="263f3f"/>
          </a:solidFill>
          <a:ln cap="rnd" w="15840">
            <a:solidFill>
              <a:srgbClr val="3f3721"/>
            </a:solidFill>
            <a:round/>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pic>
        <p:nvPicPr>
          <p:cNvPr id="358" name="Shape 353" descr=""/>
          <p:cNvPicPr/>
          <p:nvPr/>
        </p:nvPicPr>
        <p:blipFill>
          <a:blip r:embed="rId5"/>
          <a:stretch/>
        </p:blipFill>
        <p:spPr>
          <a:xfrm>
            <a:off x="8382600" y="2330280"/>
            <a:ext cx="1732320" cy="1708920"/>
          </a:xfrm>
          <a:prstGeom prst="rect">
            <a:avLst/>
          </a:prstGeom>
          <a:ln w="0">
            <a:noFill/>
          </a:ln>
        </p:spPr>
      </p:pic>
      <p:sp>
        <p:nvSpPr>
          <p:cNvPr id="359" name="CustomShape 4"/>
          <p:cNvSpPr/>
          <p:nvPr/>
        </p:nvSpPr>
        <p:spPr>
          <a:xfrm rot="1568400">
            <a:off x="2098800" y="3510360"/>
            <a:ext cx="1179720" cy="368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fr-FR" sz="1800" spc="-1" strike="noStrike">
                <a:solidFill>
                  <a:srgbClr val="ffffff"/>
                </a:solidFill>
                <a:latin typeface="Century Gothic"/>
                <a:ea typeface="Century Gothic"/>
              </a:rPr>
              <a:t>10h-16h</a:t>
            </a:r>
            <a:endParaRPr b="0" lang="fr-FR" sz="1800" spc="-1" strike="noStrike">
              <a:solidFill>
                <a:srgbClr val="ffffff"/>
              </a:solidFill>
              <a:latin typeface="Arial"/>
            </a:endParaRPr>
          </a:p>
        </p:txBody>
      </p:sp>
      <p:pic>
        <p:nvPicPr>
          <p:cNvPr id="360" name="Shape 355" descr=""/>
          <p:cNvPicPr/>
          <p:nvPr/>
        </p:nvPicPr>
        <p:blipFill>
          <a:blip r:embed="rId6"/>
          <a:stretch/>
        </p:blipFill>
        <p:spPr>
          <a:xfrm>
            <a:off x="1078200" y="2370240"/>
            <a:ext cx="1732320" cy="1708920"/>
          </a:xfrm>
          <a:prstGeom prst="rect">
            <a:avLst/>
          </a:prstGeom>
          <a:ln w="0">
            <a:noFill/>
          </a:ln>
        </p:spPr>
      </p:pic>
      <p:sp>
        <p:nvSpPr>
          <p:cNvPr id="361" name="CustomShape 5"/>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62" name="CustomShape 6"/>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
        <p:nvSpPr>
          <p:cNvPr id="363" name="CustomShape 7"/>
          <p:cNvSpPr/>
          <p:nvPr/>
        </p:nvSpPr>
        <p:spPr>
          <a:xfrm>
            <a:off x="1126440" y="4713120"/>
            <a:ext cx="2613240" cy="7070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fr-FR" sz="2000" spc="-1" strike="noStrike">
                <a:solidFill>
                  <a:srgbClr val="ffffff"/>
                </a:solidFill>
                <a:latin typeface="Calibri"/>
                <a:ea typeface="Calibri"/>
              </a:rPr>
              <a:t>Eviter les expositions entre 10h et 16h l’été</a:t>
            </a:r>
            <a:endParaRPr b="0" lang="fr-FR" sz="2000" spc="-1" strike="noStrike">
              <a:solidFill>
                <a:srgbClr val="ffffff"/>
              </a:solidFill>
              <a:latin typeface="Arial"/>
            </a:endParaRPr>
          </a:p>
        </p:txBody>
      </p:sp>
      <p:sp>
        <p:nvSpPr>
          <p:cNvPr id="364" name="CustomShape 8"/>
          <p:cNvSpPr/>
          <p:nvPr/>
        </p:nvSpPr>
        <p:spPr>
          <a:xfrm>
            <a:off x="4761720" y="4713120"/>
            <a:ext cx="2613240" cy="1014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fr-FR" sz="2000" spc="-1" strike="noStrike">
                <a:solidFill>
                  <a:srgbClr val="ffffff"/>
                </a:solidFill>
                <a:latin typeface="Calibri"/>
                <a:ea typeface="Calibri"/>
              </a:rPr>
              <a:t>Se protéger avec un chapeau, des lunettes de soleil et un tee-shirt</a:t>
            </a:r>
            <a:endParaRPr b="0" lang="fr-FR" sz="2000" spc="-1" strike="noStrike">
              <a:solidFill>
                <a:srgbClr val="ffffff"/>
              </a:solidFill>
              <a:latin typeface="Arial"/>
            </a:endParaRPr>
          </a:p>
        </p:txBody>
      </p:sp>
      <p:sp>
        <p:nvSpPr>
          <p:cNvPr id="365" name="CustomShape 9"/>
          <p:cNvSpPr/>
          <p:nvPr/>
        </p:nvSpPr>
        <p:spPr>
          <a:xfrm>
            <a:off x="8382600" y="4725720"/>
            <a:ext cx="2613240" cy="113796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fr-FR" sz="2000" spc="-1" strike="noStrike">
                <a:solidFill>
                  <a:srgbClr val="ffffff"/>
                </a:solidFill>
                <a:latin typeface="Calibri"/>
                <a:ea typeface="Calibri"/>
              </a:rPr>
              <a:t>Rechercher l’ombre</a:t>
            </a:r>
            <a:endParaRPr b="0" lang="fr-FR" sz="2000" spc="-1" strike="noStrike">
              <a:solidFill>
                <a:srgbClr val="ffffff"/>
              </a:solidFill>
              <a:latin typeface="Arial"/>
            </a:endParaRPr>
          </a:p>
          <a:p>
            <a:pPr algn="ctr">
              <a:lnSpc>
                <a:spcPct val="100000"/>
              </a:lnSpc>
            </a:pPr>
            <a:r>
              <a:rPr b="0" lang="fr-FR" sz="1600" spc="-1" strike="noStrike">
                <a:solidFill>
                  <a:srgbClr val="ffffff"/>
                </a:solidFill>
                <a:latin typeface="Calibri"/>
                <a:ea typeface="Calibri"/>
              </a:rPr>
              <a:t>(NB : sous un parasol, on reçoit la moitié du rayonnement solaire)</a:t>
            </a:r>
            <a:endParaRPr b="0" lang="fr-FR"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6"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67" name="TextShape 2"/>
          <p:cNvSpPr/>
          <p:nvPr/>
        </p:nvSpPr>
        <p:spPr>
          <a:xfrm>
            <a:off x="461520" y="529920"/>
            <a:ext cx="10572120" cy="77436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br>
              <a:rPr sz="1800"/>
            </a:br>
            <a:r>
              <a:rPr b="0" lang="fr-FR" sz="3200" spc="-1" strike="noStrike">
                <a:solidFill>
                  <a:srgbClr val="ef755f"/>
                </a:solidFill>
                <a:latin typeface="Candara"/>
                <a:ea typeface="Candara"/>
              </a:rPr>
              <a:t>Conseils de photo-protection : application crème protectrice</a:t>
            </a:r>
            <a:endParaRPr b="0" lang="fr-FR" sz="3200" spc="-1" strike="noStrike">
              <a:solidFill>
                <a:srgbClr val="ffffff"/>
              </a:solidFill>
              <a:latin typeface="Arial"/>
            </a:endParaRPr>
          </a:p>
        </p:txBody>
      </p:sp>
      <p:grpSp>
        <p:nvGrpSpPr>
          <p:cNvPr id="368" name="Group 3"/>
          <p:cNvGrpSpPr/>
          <p:nvPr/>
        </p:nvGrpSpPr>
        <p:grpSpPr>
          <a:xfrm>
            <a:off x="3869640" y="1824120"/>
            <a:ext cx="7202520" cy="4260240"/>
            <a:chOff x="3869640" y="1824120"/>
            <a:chExt cx="7202520" cy="4260240"/>
          </a:xfrm>
        </p:grpSpPr>
        <p:sp>
          <p:nvSpPr>
            <p:cNvPr id="369" name="CustomShape 4"/>
            <p:cNvSpPr/>
            <p:nvPr/>
          </p:nvSpPr>
          <p:spPr>
            <a:xfrm>
              <a:off x="3869640" y="2250000"/>
              <a:ext cx="360" cy="3834000"/>
            </a:xfrm>
            <a:custGeom>
              <a:avLst/>
              <a:gdLst>
                <a:gd name="textAreaLeft" fmla="*/ 0 w 360"/>
                <a:gd name="textAreaRight" fmla="*/ 720 w 360"/>
                <a:gd name="textAreaTop" fmla="*/ 0 h 3834000"/>
                <a:gd name="textAreaBottom" fmla="*/ 3834360 h 3834000"/>
              </a:gdLst>
              <a:ahLst/>
              <a:rect l="textAreaLeft" t="textAreaTop" r="textAreaRight" b="textAreaBottom"/>
              <a:pathLst>
                <a:path w="21600" h="21600">
                  <a:moveTo>
                    <a:pt x="0" y="0"/>
                  </a:moveTo>
                  <a:lnTo>
                    <a:pt x="21600" y="21600"/>
                  </a:lnTo>
                </a:path>
              </a:pathLst>
            </a:custGeom>
            <a:solidFill>
              <a:schemeClr val="lt1">
                <a:alpha val="90000"/>
              </a:schemeClr>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70" name="CustomShape 5"/>
            <p:cNvSpPr/>
            <p:nvPr/>
          </p:nvSpPr>
          <p:spPr>
            <a:xfrm>
              <a:off x="3976200" y="2377800"/>
              <a:ext cx="2016360" cy="1725120"/>
            </a:xfrm>
            <a:prstGeom prst="rect">
              <a:avLst/>
            </a:prstGeom>
            <a:blipFill rotWithShape="0">
              <a:blip r:embed="rId1"/>
              <a:srcRect/>
              <a:stretch/>
            </a:blip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71" name="CustomShape 6"/>
            <p:cNvSpPr/>
            <p:nvPr/>
          </p:nvSpPr>
          <p:spPr>
            <a:xfrm>
              <a:off x="3976200" y="4103640"/>
              <a:ext cx="2016360" cy="19807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72" name="CustomShape 7"/>
            <p:cNvSpPr/>
            <p:nvPr/>
          </p:nvSpPr>
          <p:spPr>
            <a:xfrm>
              <a:off x="3976200" y="4103640"/>
              <a:ext cx="2016360" cy="1980720"/>
            </a:xfrm>
            <a:prstGeom prst="rect">
              <a:avLst/>
            </a:prstGeom>
            <a:noFill/>
            <a:ln w="0">
              <a:noFill/>
            </a:ln>
          </p:spPr>
          <p:style>
            <a:lnRef idx="0"/>
            <a:fillRef idx="0"/>
            <a:effectRef idx="0"/>
            <a:fontRef idx="minor"/>
          </p:style>
          <p:txBody>
            <a:bodyPr lIns="50760" rIns="50760" tIns="50760" bIns="50760" anchor="t">
              <a:noAutofit/>
            </a:bodyPr>
            <a:p>
              <a:pPr algn="ctr">
                <a:lnSpc>
                  <a:spcPct val="90000"/>
                </a:lnSpc>
              </a:pPr>
              <a:r>
                <a:rPr b="0" lang="fr-FR" sz="2000" spc="-1" strike="noStrike">
                  <a:solidFill>
                    <a:srgbClr val="ffffff"/>
                  </a:solidFill>
                  <a:latin typeface="Calibri"/>
                  <a:ea typeface="Calibri"/>
                </a:rPr>
                <a:t>Appliquer le produit en quantité suffisante</a:t>
              </a:r>
              <a:endParaRPr b="0" lang="fr-FR" sz="2000" spc="-1" strike="noStrike">
                <a:solidFill>
                  <a:srgbClr val="ffffff"/>
                </a:solidFill>
                <a:latin typeface="Arial"/>
              </a:endParaRPr>
            </a:p>
            <a:p>
              <a:pPr algn="ctr">
                <a:lnSpc>
                  <a:spcPct val="90000"/>
                </a:lnSpc>
                <a:spcBef>
                  <a:spcPts val="700"/>
                </a:spcBef>
              </a:pPr>
              <a:r>
                <a:rPr b="0" lang="fr-FR" sz="2000" spc="-1" strike="noStrike">
                  <a:solidFill>
                    <a:srgbClr val="ffffff"/>
                  </a:solidFill>
                  <a:latin typeface="Calibri"/>
                  <a:ea typeface="Calibri"/>
                </a:rPr>
                <a:t>« plutôt 2 couches qu’une! »</a:t>
              </a:r>
              <a:endParaRPr b="0" lang="fr-FR" sz="2000" spc="-1" strike="noStrike">
                <a:solidFill>
                  <a:srgbClr val="ffffff"/>
                </a:solidFill>
                <a:latin typeface="Arial"/>
              </a:endParaRPr>
            </a:p>
          </p:txBody>
        </p:sp>
        <p:sp>
          <p:nvSpPr>
            <p:cNvPr id="373" name="CustomShape 8"/>
            <p:cNvSpPr/>
            <p:nvPr/>
          </p:nvSpPr>
          <p:spPr>
            <a:xfrm>
              <a:off x="3869640" y="1824120"/>
              <a:ext cx="2129760" cy="425520"/>
            </a:xfrm>
            <a:prstGeom prst="rect">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74" name="CustomShape 9"/>
            <p:cNvSpPr/>
            <p:nvPr/>
          </p:nvSpPr>
          <p:spPr>
            <a:xfrm>
              <a:off x="3869640" y="1824120"/>
              <a:ext cx="2129760" cy="425520"/>
            </a:xfrm>
            <a:prstGeom prst="rect">
              <a:avLst/>
            </a:prstGeom>
            <a:noFill/>
            <a:ln w="0">
              <a:noFill/>
            </a:ln>
          </p:spPr>
          <p:style>
            <a:lnRef idx="0"/>
            <a:fillRef idx="0"/>
            <a:effectRef idx="0"/>
            <a:fontRef idx="minor"/>
          </p:style>
          <p:txBody>
            <a:bodyPr lIns="55800" rIns="55800" tIns="55800" bIns="55800" anchor="ctr">
              <a:noAutofit/>
            </a:bodyPr>
            <a:p>
              <a:pPr algn="ctr">
                <a:lnSpc>
                  <a:spcPct val="90000"/>
                </a:lnSpc>
              </a:pPr>
              <a:r>
                <a:rPr b="0" lang="fr-FR" sz="2200" spc="-1" strike="noStrike">
                  <a:solidFill>
                    <a:srgbClr val="000000"/>
                  </a:solidFill>
                  <a:latin typeface="Candara"/>
                  <a:ea typeface="Candara"/>
                </a:rPr>
                <a:t>Quantité</a:t>
              </a:r>
              <a:endParaRPr b="0" lang="fr-FR" sz="2200" spc="-1" strike="noStrike">
                <a:solidFill>
                  <a:srgbClr val="ffffff"/>
                </a:solidFill>
                <a:latin typeface="Arial"/>
              </a:endParaRPr>
            </a:p>
          </p:txBody>
        </p:sp>
        <p:sp>
          <p:nvSpPr>
            <p:cNvPr id="375" name="CustomShape 10"/>
            <p:cNvSpPr/>
            <p:nvPr/>
          </p:nvSpPr>
          <p:spPr>
            <a:xfrm>
              <a:off x="6406200" y="2250000"/>
              <a:ext cx="360" cy="3834000"/>
            </a:xfrm>
            <a:custGeom>
              <a:avLst/>
              <a:gdLst>
                <a:gd name="textAreaLeft" fmla="*/ 0 w 360"/>
                <a:gd name="textAreaRight" fmla="*/ 720 w 360"/>
                <a:gd name="textAreaTop" fmla="*/ 0 h 3834000"/>
                <a:gd name="textAreaBottom" fmla="*/ 3834360 h 3834000"/>
              </a:gdLst>
              <a:ahLst/>
              <a:rect l="textAreaLeft" t="textAreaTop" r="textAreaRight" b="textAreaBottom"/>
              <a:pathLst>
                <a:path w="21600" h="21600">
                  <a:moveTo>
                    <a:pt x="0" y="0"/>
                  </a:moveTo>
                  <a:lnTo>
                    <a:pt x="21600" y="21600"/>
                  </a:lnTo>
                </a:path>
              </a:pathLst>
            </a:custGeom>
            <a:solidFill>
              <a:schemeClr val="lt1">
                <a:alpha val="90000"/>
              </a:schemeClr>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76" name="CustomShape 11"/>
            <p:cNvSpPr/>
            <p:nvPr/>
          </p:nvSpPr>
          <p:spPr>
            <a:xfrm>
              <a:off x="6512400" y="2377800"/>
              <a:ext cx="2016360" cy="1725120"/>
            </a:xfrm>
            <a:prstGeom prst="rect">
              <a:avLst/>
            </a:prstGeom>
            <a:blipFill rotWithShape="0">
              <a:blip r:embed="rId2"/>
              <a:srcRect/>
              <a:stretch/>
            </a:blip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77" name="CustomShape 12"/>
            <p:cNvSpPr/>
            <p:nvPr/>
          </p:nvSpPr>
          <p:spPr>
            <a:xfrm>
              <a:off x="6512400" y="4103640"/>
              <a:ext cx="2016360" cy="19807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78" name="CustomShape 13"/>
            <p:cNvSpPr/>
            <p:nvPr/>
          </p:nvSpPr>
          <p:spPr>
            <a:xfrm>
              <a:off x="6512400" y="4103640"/>
              <a:ext cx="2016360" cy="1980720"/>
            </a:xfrm>
            <a:prstGeom prst="rect">
              <a:avLst/>
            </a:prstGeom>
            <a:noFill/>
            <a:ln w="0">
              <a:noFill/>
            </a:ln>
          </p:spPr>
          <p:style>
            <a:lnRef idx="0"/>
            <a:fillRef idx="0"/>
            <a:effectRef idx="0"/>
            <a:fontRef idx="minor"/>
          </p:style>
          <p:txBody>
            <a:bodyPr lIns="50760" rIns="50760" tIns="50760" bIns="50760" anchor="t">
              <a:noAutofit/>
            </a:bodyPr>
            <a:p>
              <a:pPr algn="ctr">
                <a:lnSpc>
                  <a:spcPct val="90000"/>
                </a:lnSpc>
              </a:pPr>
              <a:r>
                <a:rPr b="0" lang="fr-FR" sz="2000" spc="-1" strike="noStrike">
                  <a:solidFill>
                    <a:srgbClr val="ffffff"/>
                  </a:solidFill>
                  <a:latin typeface="Calibri"/>
                  <a:ea typeface="Calibri"/>
                </a:rPr>
                <a:t>Application 1/4h à 1/2h avant l’exposition</a:t>
              </a:r>
              <a:endParaRPr b="0" lang="fr-FR" sz="2000" spc="-1" strike="noStrike">
                <a:solidFill>
                  <a:srgbClr val="ffffff"/>
                </a:solidFill>
                <a:latin typeface="Arial"/>
              </a:endParaRPr>
            </a:p>
            <a:p>
              <a:pPr algn="ctr">
                <a:lnSpc>
                  <a:spcPct val="90000"/>
                </a:lnSpc>
                <a:spcBef>
                  <a:spcPts val="700"/>
                </a:spcBef>
              </a:pPr>
              <a:r>
                <a:rPr b="0" lang="fr-FR" sz="2000" spc="-1" strike="noStrike">
                  <a:solidFill>
                    <a:srgbClr val="ffffff"/>
                  </a:solidFill>
                  <a:latin typeface="Calibri"/>
                  <a:ea typeface="Calibri"/>
                </a:rPr>
                <a:t>Puis toutes les 2 heures environ (ou après chaque baignade )</a:t>
              </a:r>
              <a:endParaRPr b="0" lang="fr-FR" sz="2000" spc="-1" strike="noStrike">
                <a:solidFill>
                  <a:srgbClr val="ffffff"/>
                </a:solidFill>
                <a:latin typeface="Arial"/>
              </a:endParaRPr>
            </a:p>
          </p:txBody>
        </p:sp>
        <p:sp>
          <p:nvSpPr>
            <p:cNvPr id="379" name="CustomShape 14"/>
            <p:cNvSpPr/>
            <p:nvPr/>
          </p:nvSpPr>
          <p:spPr>
            <a:xfrm>
              <a:off x="6406200" y="1824120"/>
              <a:ext cx="2129760" cy="425520"/>
            </a:xfrm>
            <a:prstGeom prst="rect">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80" name="CustomShape 15"/>
            <p:cNvSpPr/>
            <p:nvPr/>
          </p:nvSpPr>
          <p:spPr>
            <a:xfrm>
              <a:off x="6406200" y="1824120"/>
              <a:ext cx="2129760" cy="425520"/>
            </a:xfrm>
            <a:prstGeom prst="rect">
              <a:avLst/>
            </a:prstGeom>
            <a:noFill/>
            <a:ln w="0">
              <a:noFill/>
            </a:ln>
          </p:spPr>
          <p:style>
            <a:lnRef idx="0"/>
            <a:fillRef idx="0"/>
            <a:effectRef idx="0"/>
            <a:fontRef idx="minor"/>
          </p:style>
          <p:txBody>
            <a:bodyPr lIns="55800" rIns="55800" tIns="55800" bIns="55800" anchor="ctr">
              <a:noAutofit/>
            </a:bodyPr>
            <a:p>
              <a:pPr algn="ctr">
                <a:lnSpc>
                  <a:spcPct val="90000"/>
                </a:lnSpc>
              </a:pPr>
              <a:r>
                <a:rPr b="0" lang="fr-FR" sz="2200" spc="-1" strike="noStrike">
                  <a:solidFill>
                    <a:srgbClr val="000000"/>
                  </a:solidFill>
                  <a:latin typeface="Candara"/>
                  <a:ea typeface="Candara"/>
                </a:rPr>
                <a:t>Temps</a:t>
              </a:r>
              <a:endParaRPr b="0" lang="fr-FR" sz="2200" spc="-1" strike="noStrike">
                <a:solidFill>
                  <a:srgbClr val="ffffff"/>
                </a:solidFill>
                <a:latin typeface="Arial"/>
              </a:endParaRPr>
            </a:p>
          </p:txBody>
        </p:sp>
        <p:sp>
          <p:nvSpPr>
            <p:cNvPr id="381" name="CustomShape 16"/>
            <p:cNvSpPr/>
            <p:nvPr/>
          </p:nvSpPr>
          <p:spPr>
            <a:xfrm>
              <a:off x="8942400" y="2250000"/>
              <a:ext cx="360" cy="3834000"/>
            </a:xfrm>
            <a:custGeom>
              <a:avLst/>
              <a:gdLst>
                <a:gd name="textAreaLeft" fmla="*/ 0 w 360"/>
                <a:gd name="textAreaRight" fmla="*/ 720 w 360"/>
                <a:gd name="textAreaTop" fmla="*/ 0 h 3834000"/>
                <a:gd name="textAreaBottom" fmla="*/ 3834360 h 3834000"/>
              </a:gdLst>
              <a:ahLst/>
              <a:rect l="textAreaLeft" t="textAreaTop" r="textAreaRight" b="textAreaBottom"/>
              <a:pathLst>
                <a:path w="21600" h="21600">
                  <a:moveTo>
                    <a:pt x="0" y="0"/>
                  </a:moveTo>
                  <a:lnTo>
                    <a:pt x="21600" y="21600"/>
                  </a:lnTo>
                </a:path>
              </a:pathLst>
            </a:custGeom>
            <a:solidFill>
              <a:schemeClr val="lt1">
                <a:alpha val="90000"/>
              </a:schemeClr>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82" name="CustomShape 17"/>
            <p:cNvSpPr/>
            <p:nvPr/>
          </p:nvSpPr>
          <p:spPr>
            <a:xfrm>
              <a:off x="9048960" y="2377800"/>
              <a:ext cx="2016360" cy="1725120"/>
            </a:xfrm>
            <a:prstGeom prst="rect">
              <a:avLst/>
            </a:prstGeom>
            <a:blipFill rotWithShape="0">
              <a:blip r:embed="rId3"/>
              <a:srcRect/>
              <a:stretch/>
            </a:blipFill>
            <a:ln cap="rnd" w="15840">
              <a:solidFill>
                <a:srgbClr val="fffff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83" name="CustomShape 18"/>
            <p:cNvSpPr/>
            <p:nvPr/>
          </p:nvSpPr>
          <p:spPr>
            <a:xfrm>
              <a:off x="9048960" y="4103640"/>
              <a:ext cx="2016360" cy="19807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84" name="CustomShape 19"/>
            <p:cNvSpPr/>
            <p:nvPr/>
          </p:nvSpPr>
          <p:spPr>
            <a:xfrm>
              <a:off x="9048960" y="4103640"/>
              <a:ext cx="2016360" cy="1980720"/>
            </a:xfrm>
            <a:prstGeom prst="rect">
              <a:avLst/>
            </a:prstGeom>
            <a:noFill/>
            <a:ln w="0">
              <a:noFill/>
            </a:ln>
          </p:spPr>
          <p:style>
            <a:lnRef idx="0"/>
            <a:fillRef idx="0"/>
            <a:effectRef idx="0"/>
            <a:fontRef idx="minor"/>
          </p:style>
          <p:txBody>
            <a:bodyPr lIns="50760" rIns="50760" tIns="50760" bIns="50760" anchor="t">
              <a:noAutofit/>
            </a:bodyPr>
            <a:p>
              <a:pPr algn="ctr">
                <a:lnSpc>
                  <a:spcPct val="90000"/>
                </a:lnSpc>
              </a:pPr>
              <a:r>
                <a:rPr b="0" lang="fr-FR" sz="2000" spc="-1" strike="noStrike">
                  <a:solidFill>
                    <a:srgbClr val="ffffff"/>
                  </a:solidFill>
                  <a:latin typeface="Calibri"/>
                  <a:ea typeface="Calibri"/>
                </a:rPr>
                <a:t>Produits adapté au phototype</a:t>
              </a:r>
              <a:endParaRPr b="0" lang="fr-FR" sz="2000" spc="-1" strike="noStrike">
                <a:solidFill>
                  <a:srgbClr val="ffffff"/>
                </a:solidFill>
                <a:latin typeface="Arial"/>
              </a:endParaRPr>
            </a:p>
            <a:p>
              <a:pPr algn="ctr">
                <a:lnSpc>
                  <a:spcPct val="90000"/>
                </a:lnSpc>
                <a:spcBef>
                  <a:spcPts val="700"/>
                </a:spcBef>
              </a:pPr>
              <a:r>
                <a:rPr b="0" lang="fr-FR" sz="2000" spc="-1" strike="noStrike">
                  <a:solidFill>
                    <a:srgbClr val="ffffff"/>
                  </a:solidFill>
                  <a:latin typeface="Calibri"/>
                  <a:ea typeface="Calibri"/>
                </a:rPr>
                <a:t>Produits récents, bien rebouchés</a:t>
              </a:r>
              <a:endParaRPr b="0" lang="fr-FR" sz="2000" spc="-1" strike="noStrike">
                <a:solidFill>
                  <a:srgbClr val="ffffff"/>
                </a:solidFill>
                <a:latin typeface="Arial"/>
              </a:endParaRPr>
            </a:p>
            <a:p>
              <a:pPr algn="ctr">
                <a:lnSpc>
                  <a:spcPct val="90000"/>
                </a:lnSpc>
                <a:spcBef>
                  <a:spcPts val="700"/>
                </a:spcBef>
              </a:pPr>
              <a:r>
                <a:rPr b="0" lang="fr-FR" sz="2000" spc="-1" strike="noStrike">
                  <a:solidFill>
                    <a:srgbClr val="ffffff"/>
                  </a:solidFill>
                  <a:latin typeface="Calibri"/>
                  <a:ea typeface="Calibri"/>
                </a:rPr>
                <a:t>Conservés à l’ombre</a:t>
              </a:r>
              <a:endParaRPr b="0" lang="fr-FR" sz="2000" spc="-1" strike="noStrike">
                <a:solidFill>
                  <a:srgbClr val="ffffff"/>
                </a:solidFill>
                <a:latin typeface="Arial"/>
              </a:endParaRPr>
            </a:p>
          </p:txBody>
        </p:sp>
        <p:sp>
          <p:nvSpPr>
            <p:cNvPr id="385" name="CustomShape 20"/>
            <p:cNvSpPr/>
            <p:nvPr/>
          </p:nvSpPr>
          <p:spPr>
            <a:xfrm>
              <a:off x="8942400" y="1824120"/>
              <a:ext cx="2129760" cy="425520"/>
            </a:xfrm>
            <a:prstGeom prst="rect">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86" name="CustomShape 21"/>
            <p:cNvSpPr/>
            <p:nvPr/>
          </p:nvSpPr>
          <p:spPr>
            <a:xfrm>
              <a:off x="8942400" y="1824120"/>
              <a:ext cx="2129760" cy="425520"/>
            </a:xfrm>
            <a:prstGeom prst="rect">
              <a:avLst/>
            </a:prstGeom>
            <a:noFill/>
            <a:ln w="0">
              <a:noFill/>
            </a:ln>
          </p:spPr>
          <p:style>
            <a:lnRef idx="0"/>
            <a:fillRef idx="0"/>
            <a:effectRef idx="0"/>
            <a:fontRef idx="minor"/>
          </p:style>
          <p:txBody>
            <a:bodyPr lIns="55800" rIns="55800" tIns="55800" bIns="55800" anchor="ctr">
              <a:noAutofit/>
            </a:bodyPr>
            <a:p>
              <a:pPr algn="ctr">
                <a:lnSpc>
                  <a:spcPct val="90000"/>
                </a:lnSpc>
              </a:pPr>
              <a:r>
                <a:rPr b="0" lang="fr-FR" sz="2200" spc="-1" strike="noStrike">
                  <a:solidFill>
                    <a:srgbClr val="000000"/>
                  </a:solidFill>
                  <a:latin typeface="Candara"/>
                  <a:ea typeface="Candara"/>
                </a:rPr>
                <a:t>Produit</a:t>
              </a:r>
              <a:endParaRPr b="0" lang="fr-FR" sz="2200" spc="-1" strike="noStrike">
                <a:solidFill>
                  <a:srgbClr val="ffffff"/>
                </a:solidFill>
                <a:latin typeface="Arial"/>
              </a:endParaRPr>
            </a:p>
          </p:txBody>
        </p:sp>
      </p:grpSp>
      <p:pic>
        <p:nvPicPr>
          <p:cNvPr id="387" name="Shape 387" descr=""/>
          <p:cNvPicPr/>
          <p:nvPr/>
        </p:nvPicPr>
        <p:blipFill>
          <a:blip r:embed="rId4"/>
          <a:srcRect l="61692" t="0" r="22870" b="32981"/>
          <a:stretch/>
        </p:blipFill>
        <p:spPr>
          <a:xfrm>
            <a:off x="1167840" y="2430000"/>
            <a:ext cx="1757160" cy="1641960"/>
          </a:xfrm>
          <a:prstGeom prst="rect">
            <a:avLst/>
          </a:prstGeom>
          <a:ln w="0">
            <a:noFill/>
          </a:ln>
        </p:spPr>
      </p:pic>
      <p:sp>
        <p:nvSpPr>
          <p:cNvPr id="388" name="CustomShape 22"/>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89" name="CustomShape 23"/>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
        <p:nvSpPr>
          <p:cNvPr id="390" name="CustomShape 24"/>
          <p:cNvSpPr/>
          <p:nvPr/>
        </p:nvSpPr>
        <p:spPr>
          <a:xfrm>
            <a:off x="840600" y="4350960"/>
            <a:ext cx="2613240" cy="7070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fr-FR" sz="2000" spc="-1" strike="noStrike">
                <a:solidFill>
                  <a:srgbClr val="ffffff"/>
                </a:solidFill>
                <a:latin typeface="Calibri"/>
                <a:ea typeface="Calibri"/>
              </a:rPr>
              <a:t>Choisir une crème protectrice adaptée</a:t>
            </a:r>
            <a:endParaRPr b="0" lang="fr-FR" sz="2000" spc="-1" strike="noStrike">
              <a:solidFill>
                <a:srgbClr val="ffffff"/>
              </a:solidFill>
              <a:latin typeface="Arial"/>
            </a:endParaRPr>
          </a:p>
        </p:txBody>
      </p:sp>
      <p:sp>
        <p:nvSpPr>
          <p:cNvPr id="391" name="CustomShape 25"/>
          <p:cNvSpPr/>
          <p:nvPr/>
        </p:nvSpPr>
        <p:spPr>
          <a:xfrm>
            <a:off x="1981080" y="3238560"/>
            <a:ext cx="314280" cy="230040"/>
          </a:xfrm>
          <a:prstGeom prst="rect">
            <a:avLst/>
          </a:prstGeom>
          <a:solidFill>
            <a:srgbClr val="2b4848"/>
          </a:solidFill>
          <a:ln w="0">
            <a:noFill/>
          </a:ln>
        </p:spPr>
        <p:style>
          <a:lnRef idx="0"/>
          <a:fillRef idx="0"/>
          <a:effectRef idx="0"/>
          <a:fontRef idx="minor"/>
        </p:style>
        <p:txBody>
          <a:bodyPr lIns="90000" rIns="90000" tIns="45000" bIns="45000" anchor="t">
            <a:noAutofit/>
          </a:bodyPr>
          <a:p>
            <a:pPr>
              <a:lnSpc>
                <a:spcPct val="100000"/>
              </a:lnSpc>
            </a:pPr>
            <a:r>
              <a:rPr b="1" lang="fr-FR" sz="900" spc="-1" strike="noStrike">
                <a:solidFill>
                  <a:srgbClr val="8decec"/>
                </a:solidFill>
                <a:latin typeface="Century Gothic"/>
                <a:ea typeface="Century Gothic"/>
              </a:rPr>
              <a:t>50</a:t>
            </a:r>
            <a:endParaRPr b="0" lang="fr-FR" sz="900" spc="-1" strike="noStrike">
              <a:solidFill>
                <a:srgbClr val="000000"/>
              </a:solidFill>
              <a:latin typeface="Arial"/>
            </a:endParaRPr>
          </a:p>
        </p:txBody>
      </p:sp>
      <p:pic>
        <p:nvPicPr>
          <p:cNvPr id="392" name="Shape 392" descr=""/>
          <p:cNvPicPr/>
          <p:nvPr/>
        </p:nvPicPr>
        <p:blipFill>
          <a:blip r:embed="rId5"/>
          <a:srcRect l="0" t="0" r="15846" b="16528"/>
          <a:stretch/>
        </p:blipFill>
        <p:spPr>
          <a:xfrm>
            <a:off x="555480" y="1864080"/>
            <a:ext cx="1739880" cy="170244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CustomShape 1"/>
          <p:cNvSpPr/>
          <p:nvPr/>
        </p:nvSpPr>
        <p:spPr>
          <a:xfrm>
            <a:off x="3387960" y="230400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94" name="TextShape 2"/>
          <p:cNvSpPr/>
          <p:nvPr/>
        </p:nvSpPr>
        <p:spPr>
          <a:xfrm>
            <a:off x="371520" y="593280"/>
            <a:ext cx="10572120" cy="774360"/>
          </a:xfrm>
          <a:prstGeom prst="rect">
            <a:avLst/>
          </a:prstGeom>
          <a:noFill/>
          <a:ln w="0">
            <a:noFill/>
          </a:ln>
          <a:effectLst>
            <a:outerShdw dir="0" dist="0">
              <a:srgbClr val="000000">
                <a:alpha val="60000"/>
              </a:srgbClr>
            </a:outerShdw>
          </a:effectLst>
        </p:spPr>
        <p:style>
          <a:lnRef idx="0"/>
          <a:fillRef idx="0"/>
          <a:effectRef idx="0"/>
          <a:fontRef idx="minor"/>
        </p:style>
        <p:txBody>
          <a:bodyPr lIns="90000" rIns="90000" tIns="45000" bIns="45000" anchor="b">
            <a:noAutofit/>
          </a:bodyPr>
          <a:p>
            <a:pPr>
              <a:lnSpc>
                <a:spcPct val="100000"/>
              </a:lnSpc>
            </a:pPr>
            <a:r>
              <a:rPr b="0" lang="fr-FR" sz="4000" spc="-1" strike="noStrike">
                <a:solidFill>
                  <a:srgbClr val="ef755f"/>
                </a:solidFill>
                <a:latin typeface="Candara"/>
                <a:ea typeface="Candara"/>
              </a:rPr>
              <a:t>Idées fausses</a:t>
            </a:r>
            <a:endParaRPr b="0" lang="fr-FR" sz="4000" spc="-1" strike="noStrike">
              <a:solidFill>
                <a:srgbClr val="ffffff"/>
              </a:solidFill>
              <a:latin typeface="Arial"/>
            </a:endParaRPr>
          </a:p>
        </p:txBody>
      </p:sp>
      <p:sp>
        <p:nvSpPr>
          <p:cNvPr id="395" name="CustomShape 3"/>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396" name="CustomShape 4"/>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grpSp>
        <p:nvGrpSpPr>
          <p:cNvPr id="397" name="Group 5"/>
          <p:cNvGrpSpPr/>
          <p:nvPr/>
        </p:nvGrpSpPr>
        <p:grpSpPr>
          <a:xfrm>
            <a:off x="4164480" y="81720"/>
            <a:ext cx="4048560" cy="6698160"/>
            <a:chOff x="4164480" y="81720"/>
            <a:chExt cx="4048560" cy="6698160"/>
          </a:xfrm>
        </p:grpSpPr>
        <p:sp>
          <p:nvSpPr>
            <p:cNvPr id="398" name="CustomShape 6"/>
            <p:cNvSpPr/>
            <p:nvPr/>
          </p:nvSpPr>
          <p:spPr>
            <a:xfrm>
              <a:off x="4164480" y="81720"/>
              <a:ext cx="3756600" cy="3409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99" name="CustomShape 7"/>
            <p:cNvSpPr/>
            <p:nvPr/>
          </p:nvSpPr>
          <p:spPr>
            <a:xfrm>
              <a:off x="4164480" y="81720"/>
              <a:ext cx="3756600" cy="340920"/>
            </a:xfrm>
            <a:prstGeom prst="rect">
              <a:avLst/>
            </a:prstGeom>
            <a:noFill/>
            <a:ln w="0">
              <a:noFill/>
            </a:ln>
          </p:spPr>
          <p:style>
            <a:lnRef idx="0"/>
            <a:fillRef idx="0"/>
            <a:effectRef idx="0"/>
            <a:fontRef idx="minor"/>
          </p:style>
          <p:txBody>
            <a:bodyPr lIns="76320" rIns="76320" tIns="76320" bIns="76320" anchor="b">
              <a:noAutofit/>
            </a:bodyPr>
            <a:p>
              <a:pPr>
                <a:lnSpc>
                  <a:spcPct val="90000"/>
                </a:lnSpc>
              </a:pPr>
              <a:r>
                <a:rPr b="0" lang="fr-FR" sz="2000" spc="-1" strike="noStrike">
                  <a:solidFill>
                    <a:srgbClr val="ffffff"/>
                  </a:solidFill>
                  <a:latin typeface="Calibri"/>
                  <a:ea typeface="Calibri"/>
                </a:rPr>
                <a:t>1,</a:t>
              </a:r>
              <a:endParaRPr b="0" lang="fr-FR" sz="2000" spc="-1" strike="noStrike">
                <a:solidFill>
                  <a:srgbClr val="ffffff"/>
                </a:solidFill>
                <a:latin typeface="Arial"/>
              </a:endParaRPr>
            </a:p>
          </p:txBody>
        </p:sp>
        <p:sp>
          <p:nvSpPr>
            <p:cNvPr id="400" name="CustomShape 8"/>
            <p:cNvSpPr/>
            <p:nvPr/>
          </p:nvSpPr>
          <p:spPr>
            <a:xfrm>
              <a:off x="4164480" y="42336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1" name="CustomShape 9"/>
            <p:cNvSpPr/>
            <p:nvPr/>
          </p:nvSpPr>
          <p:spPr>
            <a:xfrm>
              <a:off x="4692960" y="42336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2" name="CustomShape 10"/>
            <p:cNvSpPr/>
            <p:nvPr/>
          </p:nvSpPr>
          <p:spPr>
            <a:xfrm>
              <a:off x="5221440" y="42336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3" name="CustomShape 11"/>
            <p:cNvSpPr/>
            <p:nvPr/>
          </p:nvSpPr>
          <p:spPr>
            <a:xfrm>
              <a:off x="5749560" y="42336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4" name="CustomShape 12"/>
            <p:cNvSpPr/>
            <p:nvPr/>
          </p:nvSpPr>
          <p:spPr>
            <a:xfrm>
              <a:off x="6278040" y="42336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5" name="CustomShape 13"/>
            <p:cNvSpPr/>
            <p:nvPr/>
          </p:nvSpPr>
          <p:spPr>
            <a:xfrm>
              <a:off x="6806160" y="42336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6" name="CustomShape 14"/>
            <p:cNvSpPr/>
            <p:nvPr/>
          </p:nvSpPr>
          <p:spPr>
            <a:xfrm>
              <a:off x="7334640" y="42336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7" name="CustomShape 15"/>
            <p:cNvSpPr/>
            <p:nvPr/>
          </p:nvSpPr>
          <p:spPr>
            <a:xfrm>
              <a:off x="4164480" y="492840"/>
              <a:ext cx="3805560" cy="555840"/>
            </a:xfrm>
            <a:prstGeom prst="rect">
              <a:avLst/>
            </a:prstGeom>
            <a:solidFill>
              <a:schemeClr val="lt1"/>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8" name="CustomShape 16"/>
            <p:cNvSpPr/>
            <p:nvPr/>
          </p:nvSpPr>
          <p:spPr>
            <a:xfrm>
              <a:off x="4164480" y="492840"/>
              <a:ext cx="3805560" cy="555840"/>
            </a:xfrm>
            <a:prstGeom prst="rect">
              <a:avLst/>
            </a:prstGeom>
            <a:noFill/>
            <a:ln w="0">
              <a:noFill/>
            </a:ln>
          </p:spPr>
          <p:style>
            <a:lnRef idx="0"/>
            <a:fillRef idx="0"/>
            <a:effectRef idx="0"/>
            <a:fontRef idx="minor"/>
          </p:style>
          <p:txBody>
            <a:bodyPr lIns="50760" rIns="50760" tIns="50760" bIns="50760" anchor="ctr">
              <a:noAutofit/>
            </a:bodyPr>
            <a:p>
              <a:pPr>
                <a:lnSpc>
                  <a:spcPct val="90000"/>
                </a:lnSpc>
              </a:pPr>
              <a:r>
                <a:rPr b="0" lang="fr-FR" sz="2000" spc="-1" strike="noStrike">
                  <a:solidFill>
                    <a:srgbClr val="ff4000"/>
                  </a:solidFill>
                  <a:latin typeface="Calibri"/>
                  <a:ea typeface="Calibri"/>
                </a:rPr>
                <a:t>« Se protéger, c’est risquer une carence en vitamine D »</a:t>
              </a:r>
              <a:endParaRPr b="0" lang="fr-FR" sz="2000" spc="-1" strike="noStrike">
                <a:solidFill>
                  <a:srgbClr val="ffffff"/>
                </a:solidFill>
                <a:latin typeface="Arial"/>
              </a:endParaRPr>
            </a:p>
          </p:txBody>
        </p:sp>
        <p:sp>
          <p:nvSpPr>
            <p:cNvPr id="409" name="CustomShape 17"/>
            <p:cNvSpPr/>
            <p:nvPr/>
          </p:nvSpPr>
          <p:spPr>
            <a:xfrm>
              <a:off x="4164480" y="1213920"/>
              <a:ext cx="3756600" cy="3409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10" name="CustomShape 18"/>
            <p:cNvSpPr/>
            <p:nvPr/>
          </p:nvSpPr>
          <p:spPr>
            <a:xfrm>
              <a:off x="4164480" y="1213920"/>
              <a:ext cx="3756600" cy="340920"/>
            </a:xfrm>
            <a:prstGeom prst="rect">
              <a:avLst/>
            </a:prstGeom>
            <a:noFill/>
            <a:ln w="0">
              <a:noFill/>
            </a:ln>
          </p:spPr>
          <p:style>
            <a:lnRef idx="0"/>
            <a:fillRef idx="0"/>
            <a:effectRef idx="0"/>
            <a:fontRef idx="minor"/>
          </p:style>
          <p:txBody>
            <a:bodyPr lIns="76320" rIns="76320" tIns="76320" bIns="76320" anchor="b">
              <a:noAutofit/>
            </a:bodyPr>
            <a:p>
              <a:pPr>
                <a:lnSpc>
                  <a:spcPct val="90000"/>
                </a:lnSpc>
              </a:pPr>
              <a:r>
                <a:rPr b="0" lang="fr-FR" sz="2000" spc="-1" strike="noStrike">
                  <a:solidFill>
                    <a:srgbClr val="ffffff"/>
                  </a:solidFill>
                  <a:latin typeface="Calibri"/>
                  <a:ea typeface="Calibri"/>
                </a:rPr>
                <a:t>2,</a:t>
              </a:r>
              <a:endParaRPr b="0" lang="fr-FR" sz="2000" spc="-1" strike="noStrike">
                <a:solidFill>
                  <a:srgbClr val="ffffff"/>
                </a:solidFill>
                <a:latin typeface="Arial"/>
              </a:endParaRPr>
            </a:p>
          </p:txBody>
        </p:sp>
        <p:sp>
          <p:nvSpPr>
            <p:cNvPr id="411" name="CustomShape 19"/>
            <p:cNvSpPr/>
            <p:nvPr/>
          </p:nvSpPr>
          <p:spPr>
            <a:xfrm>
              <a:off x="4164480" y="155556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2" name="CustomShape 20"/>
            <p:cNvSpPr/>
            <p:nvPr/>
          </p:nvSpPr>
          <p:spPr>
            <a:xfrm>
              <a:off x="4692960" y="155556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3" name="CustomShape 21"/>
            <p:cNvSpPr/>
            <p:nvPr/>
          </p:nvSpPr>
          <p:spPr>
            <a:xfrm>
              <a:off x="5221440" y="155556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4" name="CustomShape 22"/>
            <p:cNvSpPr/>
            <p:nvPr/>
          </p:nvSpPr>
          <p:spPr>
            <a:xfrm>
              <a:off x="5749560" y="155556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5" name="CustomShape 23"/>
            <p:cNvSpPr/>
            <p:nvPr/>
          </p:nvSpPr>
          <p:spPr>
            <a:xfrm>
              <a:off x="6278040" y="155556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6" name="CustomShape 24"/>
            <p:cNvSpPr/>
            <p:nvPr/>
          </p:nvSpPr>
          <p:spPr>
            <a:xfrm>
              <a:off x="6806160" y="155556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7" name="CustomShape 25"/>
            <p:cNvSpPr/>
            <p:nvPr/>
          </p:nvSpPr>
          <p:spPr>
            <a:xfrm>
              <a:off x="7334640" y="155556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8" name="CustomShape 26"/>
            <p:cNvSpPr/>
            <p:nvPr/>
          </p:nvSpPr>
          <p:spPr>
            <a:xfrm>
              <a:off x="4164480" y="1625040"/>
              <a:ext cx="3805560" cy="555840"/>
            </a:xfrm>
            <a:prstGeom prst="rect">
              <a:avLst/>
            </a:prstGeom>
            <a:solidFill>
              <a:schemeClr val="lt1"/>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9" name="CustomShape 27"/>
            <p:cNvSpPr/>
            <p:nvPr/>
          </p:nvSpPr>
          <p:spPr>
            <a:xfrm>
              <a:off x="4164480" y="1625040"/>
              <a:ext cx="3805560" cy="555840"/>
            </a:xfrm>
            <a:prstGeom prst="rect">
              <a:avLst/>
            </a:prstGeom>
            <a:noFill/>
            <a:ln w="0">
              <a:noFill/>
            </a:ln>
          </p:spPr>
          <p:style>
            <a:lnRef idx="0"/>
            <a:fillRef idx="0"/>
            <a:effectRef idx="0"/>
            <a:fontRef idx="minor"/>
          </p:style>
          <p:txBody>
            <a:bodyPr lIns="50760" rIns="50760" tIns="50760" bIns="50760" anchor="ctr">
              <a:noAutofit/>
            </a:bodyPr>
            <a:p>
              <a:pPr>
                <a:lnSpc>
                  <a:spcPct val="90000"/>
                </a:lnSpc>
              </a:pPr>
              <a:r>
                <a:rPr b="0" lang="fr-FR" sz="2000" spc="-1" strike="noStrike">
                  <a:solidFill>
                    <a:srgbClr val="ff4000"/>
                  </a:solidFill>
                  <a:latin typeface="Calibri"/>
                  <a:ea typeface="Calibri"/>
                </a:rPr>
                <a:t>« Bronzer se fait nécessairement après un coup de soleil »</a:t>
              </a:r>
              <a:endParaRPr b="0" lang="fr-FR" sz="2000" spc="-1" strike="noStrike">
                <a:solidFill>
                  <a:srgbClr val="ffffff"/>
                </a:solidFill>
                <a:latin typeface="Arial"/>
              </a:endParaRPr>
            </a:p>
          </p:txBody>
        </p:sp>
        <p:sp>
          <p:nvSpPr>
            <p:cNvPr id="420" name="CustomShape 28"/>
            <p:cNvSpPr/>
            <p:nvPr/>
          </p:nvSpPr>
          <p:spPr>
            <a:xfrm>
              <a:off x="4164480" y="2346480"/>
              <a:ext cx="3756600" cy="3409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21" name="CustomShape 29"/>
            <p:cNvSpPr/>
            <p:nvPr/>
          </p:nvSpPr>
          <p:spPr>
            <a:xfrm>
              <a:off x="4164480" y="2346480"/>
              <a:ext cx="3756600" cy="340920"/>
            </a:xfrm>
            <a:prstGeom prst="rect">
              <a:avLst/>
            </a:prstGeom>
            <a:noFill/>
            <a:ln w="0">
              <a:noFill/>
            </a:ln>
          </p:spPr>
          <p:style>
            <a:lnRef idx="0"/>
            <a:fillRef idx="0"/>
            <a:effectRef idx="0"/>
            <a:fontRef idx="minor"/>
          </p:style>
          <p:txBody>
            <a:bodyPr lIns="76320" rIns="76320" tIns="76320" bIns="76320" anchor="b">
              <a:noAutofit/>
            </a:bodyPr>
            <a:p>
              <a:pPr>
                <a:lnSpc>
                  <a:spcPct val="90000"/>
                </a:lnSpc>
              </a:pPr>
              <a:r>
                <a:rPr b="0" lang="fr-FR" sz="2000" spc="-1" strike="noStrike">
                  <a:solidFill>
                    <a:srgbClr val="ffffff"/>
                  </a:solidFill>
                  <a:latin typeface="Calibri"/>
                  <a:ea typeface="Calibri"/>
                </a:rPr>
                <a:t>3, </a:t>
              </a:r>
              <a:endParaRPr b="0" lang="fr-FR" sz="2000" spc="-1" strike="noStrike">
                <a:solidFill>
                  <a:srgbClr val="ffffff"/>
                </a:solidFill>
                <a:latin typeface="Arial"/>
              </a:endParaRPr>
            </a:p>
          </p:txBody>
        </p:sp>
        <p:sp>
          <p:nvSpPr>
            <p:cNvPr id="422" name="CustomShape 30"/>
            <p:cNvSpPr/>
            <p:nvPr/>
          </p:nvSpPr>
          <p:spPr>
            <a:xfrm>
              <a:off x="4164480" y="268776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3" name="CustomShape 31"/>
            <p:cNvSpPr/>
            <p:nvPr/>
          </p:nvSpPr>
          <p:spPr>
            <a:xfrm>
              <a:off x="4692960" y="268776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4" name="CustomShape 32"/>
            <p:cNvSpPr/>
            <p:nvPr/>
          </p:nvSpPr>
          <p:spPr>
            <a:xfrm>
              <a:off x="5221440" y="268776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5" name="CustomShape 33"/>
            <p:cNvSpPr/>
            <p:nvPr/>
          </p:nvSpPr>
          <p:spPr>
            <a:xfrm>
              <a:off x="5749560" y="268776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6" name="CustomShape 34"/>
            <p:cNvSpPr/>
            <p:nvPr/>
          </p:nvSpPr>
          <p:spPr>
            <a:xfrm>
              <a:off x="6278040" y="268776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7" name="CustomShape 35"/>
            <p:cNvSpPr/>
            <p:nvPr/>
          </p:nvSpPr>
          <p:spPr>
            <a:xfrm>
              <a:off x="6806160" y="268776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8" name="CustomShape 36"/>
            <p:cNvSpPr/>
            <p:nvPr/>
          </p:nvSpPr>
          <p:spPr>
            <a:xfrm>
              <a:off x="7334640" y="268776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9" name="CustomShape 37"/>
            <p:cNvSpPr/>
            <p:nvPr/>
          </p:nvSpPr>
          <p:spPr>
            <a:xfrm>
              <a:off x="4164480" y="2757600"/>
              <a:ext cx="3805560" cy="555840"/>
            </a:xfrm>
            <a:prstGeom prst="rect">
              <a:avLst/>
            </a:prstGeom>
            <a:solidFill>
              <a:schemeClr val="lt1"/>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0" name="CustomShape 38"/>
            <p:cNvSpPr/>
            <p:nvPr/>
          </p:nvSpPr>
          <p:spPr>
            <a:xfrm>
              <a:off x="4164480" y="2757600"/>
              <a:ext cx="3805560" cy="555840"/>
            </a:xfrm>
            <a:prstGeom prst="rect">
              <a:avLst/>
            </a:prstGeom>
            <a:noFill/>
            <a:ln w="0">
              <a:noFill/>
            </a:ln>
          </p:spPr>
          <p:style>
            <a:lnRef idx="0"/>
            <a:fillRef idx="0"/>
            <a:effectRef idx="0"/>
            <a:fontRef idx="minor"/>
          </p:style>
          <p:txBody>
            <a:bodyPr lIns="50760" rIns="50760" tIns="50760" bIns="50760" anchor="ctr">
              <a:noAutofit/>
            </a:bodyPr>
            <a:p>
              <a:pPr>
                <a:lnSpc>
                  <a:spcPct val="90000"/>
                </a:lnSpc>
              </a:pPr>
              <a:r>
                <a:rPr b="0" lang="fr-FR" sz="2000" spc="-1" strike="noStrike">
                  <a:solidFill>
                    <a:srgbClr val="ff4000"/>
                  </a:solidFill>
                  <a:latin typeface="Calibri"/>
                  <a:ea typeface="Calibri"/>
                </a:rPr>
                <a:t>« Il faut se préparer au soleil en allant en institut »</a:t>
              </a:r>
              <a:endParaRPr b="0" lang="fr-FR" sz="2000" spc="-1" strike="noStrike">
                <a:solidFill>
                  <a:srgbClr val="ffffff"/>
                </a:solidFill>
                <a:latin typeface="Arial"/>
              </a:endParaRPr>
            </a:p>
          </p:txBody>
        </p:sp>
        <p:sp>
          <p:nvSpPr>
            <p:cNvPr id="431" name="CustomShape 39"/>
            <p:cNvSpPr/>
            <p:nvPr/>
          </p:nvSpPr>
          <p:spPr>
            <a:xfrm>
              <a:off x="4164480" y="3478680"/>
              <a:ext cx="3756600" cy="3409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32" name="CustomShape 40"/>
            <p:cNvSpPr/>
            <p:nvPr/>
          </p:nvSpPr>
          <p:spPr>
            <a:xfrm>
              <a:off x="4164480" y="3478680"/>
              <a:ext cx="3756600" cy="340920"/>
            </a:xfrm>
            <a:prstGeom prst="rect">
              <a:avLst/>
            </a:prstGeom>
            <a:noFill/>
            <a:ln w="0">
              <a:noFill/>
            </a:ln>
          </p:spPr>
          <p:style>
            <a:lnRef idx="0"/>
            <a:fillRef idx="0"/>
            <a:effectRef idx="0"/>
            <a:fontRef idx="minor"/>
          </p:style>
          <p:txBody>
            <a:bodyPr lIns="76320" rIns="76320" tIns="76320" bIns="76320" anchor="b">
              <a:noAutofit/>
            </a:bodyPr>
            <a:p>
              <a:pPr>
                <a:lnSpc>
                  <a:spcPct val="90000"/>
                </a:lnSpc>
              </a:pPr>
              <a:r>
                <a:rPr b="0" lang="fr-FR" sz="2000" spc="-1" strike="noStrike">
                  <a:solidFill>
                    <a:srgbClr val="ffffff"/>
                  </a:solidFill>
                  <a:latin typeface="Calibri"/>
                  <a:ea typeface="Calibri"/>
                </a:rPr>
                <a:t>4, </a:t>
              </a:r>
              <a:endParaRPr b="0" lang="fr-FR" sz="2000" spc="-1" strike="noStrike">
                <a:solidFill>
                  <a:srgbClr val="ffffff"/>
                </a:solidFill>
                <a:latin typeface="Arial"/>
              </a:endParaRPr>
            </a:p>
          </p:txBody>
        </p:sp>
        <p:sp>
          <p:nvSpPr>
            <p:cNvPr id="433" name="CustomShape 41"/>
            <p:cNvSpPr/>
            <p:nvPr/>
          </p:nvSpPr>
          <p:spPr>
            <a:xfrm>
              <a:off x="4164480" y="382032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4" name="CustomShape 42"/>
            <p:cNvSpPr/>
            <p:nvPr/>
          </p:nvSpPr>
          <p:spPr>
            <a:xfrm>
              <a:off x="4692960" y="382032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5" name="CustomShape 43"/>
            <p:cNvSpPr/>
            <p:nvPr/>
          </p:nvSpPr>
          <p:spPr>
            <a:xfrm>
              <a:off x="5221440" y="382032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6" name="CustomShape 44"/>
            <p:cNvSpPr/>
            <p:nvPr/>
          </p:nvSpPr>
          <p:spPr>
            <a:xfrm>
              <a:off x="5749560" y="382032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7" name="CustomShape 45"/>
            <p:cNvSpPr/>
            <p:nvPr/>
          </p:nvSpPr>
          <p:spPr>
            <a:xfrm>
              <a:off x="6278040" y="382032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8" name="CustomShape 46"/>
            <p:cNvSpPr/>
            <p:nvPr/>
          </p:nvSpPr>
          <p:spPr>
            <a:xfrm>
              <a:off x="6806160" y="382032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9" name="CustomShape 47"/>
            <p:cNvSpPr/>
            <p:nvPr/>
          </p:nvSpPr>
          <p:spPr>
            <a:xfrm>
              <a:off x="7334640" y="382032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0" name="CustomShape 48"/>
            <p:cNvSpPr/>
            <p:nvPr/>
          </p:nvSpPr>
          <p:spPr>
            <a:xfrm>
              <a:off x="4164480" y="3889800"/>
              <a:ext cx="3805560" cy="555840"/>
            </a:xfrm>
            <a:prstGeom prst="rect">
              <a:avLst/>
            </a:prstGeom>
            <a:solidFill>
              <a:schemeClr val="lt1"/>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1" name="CustomShape 49"/>
            <p:cNvSpPr/>
            <p:nvPr/>
          </p:nvSpPr>
          <p:spPr>
            <a:xfrm>
              <a:off x="4164480" y="3889800"/>
              <a:ext cx="3805560" cy="555840"/>
            </a:xfrm>
            <a:prstGeom prst="rect">
              <a:avLst/>
            </a:prstGeom>
            <a:noFill/>
            <a:ln w="0">
              <a:noFill/>
            </a:ln>
          </p:spPr>
          <p:style>
            <a:lnRef idx="0"/>
            <a:fillRef idx="0"/>
            <a:effectRef idx="0"/>
            <a:fontRef idx="minor"/>
          </p:style>
          <p:txBody>
            <a:bodyPr lIns="50760" rIns="50760" tIns="50760" bIns="50760" anchor="ctr">
              <a:noAutofit/>
            </a:bodyPr>
            <a:p>
              <a:pPr>
                <a:lnSpc>
                  <a:spcPct val="90000"/>
                </a:lnSpc>
              </a:pPr>
              <a:r>
                <a:rPr b="0" lang="fr-FR" sz="2000" spc="-1" strike="noStrike">
                  <a:solidFill>
                    <a:srgbClr val="ff4000"/>
                  </a:solidFill>
                  <a:latin typeface="Calibri"/>
                  <a:ea typeface="Calibri"/>
                </a:rPr>
                <a:t>Un coup de soleil en début d’été, tous les ans, c’est normal »</a:t>
              </a:r>
              <a:endParaRPr b="0" lang="fr-FR" sz="2000" spc="-1" strike="noStrike">
                <a:solidFill>
                  <a:srgbClr val="ffffff"/>
                </a:solidFill>
                <a:latin typeface="Arial"/>
              </a:endParaRPr>
            </a:p>
          </p:txBody>
        </p:sp>
        <p:sp>
          <p:nvSpPr>
            <p:cNvPr id="442" name="CustomShape 50"/>
            <p:cNvSpPr/>
            <p:nvPr/>
          </p:nvSpPr>
          <p:spPr>
            <a:xfrm>
              <a:off x="4164480" y="4610880"/>
              <a:ext cx="3756600" cy="3409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43" name="CustomShape 51"/>
            <p:cNvSpPr/>
            <p:nvPr/>
          </p:nvSpPr>
          <p:spPr>
            <a:xfrm>
              <a:off x="4164480" y="4610880"/>
              <a:ext cx="3756600" cy="340920"/>
            </a:xfrm>
            <a:prstGeom prst="rect">
              <a:avLst/>
            </a:prstGeom>
            <a:noFill/>
            <a:ln w="0">
              <a:noFill/>
            </a:ln>
          </p:spPr>
          <p:style>
            <a:lnRef idx="0"/>
            <a:fillRef idx="0"/>
            <a:effectRef idx="0"/>
            <a:fontRef idx="minor"/>
          </p:style>
          <p:txBody>
            <a:bodyPr lIns="76320" rIns="76320" tIns="76320" bIns="76320" anchor="b">
              <a:noAutofit/>
            </a:bodyPr>
            <a:p>
              <a:pPr>
                <a:lnSpc>
                  <a:spcPct val="90000"/>
                </a:lnSpc>
              </a:pPr>
              <a:r>
                <a:rPr b="0" lang="fr-FR" sz="2000" spc="-1" strike="noStrike">
                  <a:solidFill>
                    <a:srgbClr val="ffffff"/>
                  </a:solidFill>
                  <a:latin typeface="Calibri"/>
                  <a:ea typeface="Calibri"/>
                </a:rPr>
                <a:t>5, </a:t>
              </a:r>
              <a:endParaRPr b="0" lang="fr-FR" sz="2000" spc="-1" strike="noStrike">
                <a:solidFill>
                  <a:srgbClr val="ffffff"/>
                </a:solidFill>
                <a:latin typeface="Arial"/>
              </a:endParaRPr>
            </a:p>
          </p:txBody>
        </p:sp>
        <p:sp>
          <p:nvSpPr>
            <p:cNvPr id="444" name="CustomShape 52"/>
            <p:cNvSpPr/>
            <p:nvPr/>
          </p:nvSpPr>
          <p:spPr>
            <a:xfrm>
              <a:off x="4164480" y="495252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5" name="CustomShape 53"/>
            <p:cNvSpPr/>
            <p:nvPr/>
          </p:nvSpPr>
          <p:spPr>
            <a:xfrm>
              <a:off x="4692960" y="495252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6" name="CustomShape 54"/>
            <p:cNvSpPr/>
            <p:nvPr/>
          </p:nvSpPr>
          <p:spPr>
            <a:xfrm>
              <a:off x="5221440" y="495252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7" name="CustomShape 55"/>
            <p:cNvSpPr/>
            <p:nvPr/>
          </p:nvSpPr>
          <p:spPr>
            <a:xfrm>
              <a:off x="5749560" y="495252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8" name="CustomShape 56"/>
            <p:cNvSpPr/>
            <p:nvPr/>
          </p:nvSpPr>
          <p:spPr>
            <a:xfrm>
              <a:off x="6278040" y="495252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9" name="CustomShape 57"/>
            <p:cNvSpPr/>
            <p:nvPr/>
          </p:nvSpPr>
          <p:spPr>
            <a:xfrm>
              <a:off x="6806160" y="495252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0" name="CustomShape 58"/>
            <p:cNvSpPr/>
            <p:nvPr/>
          </p:nvSpPr>
          <p:spPr>
            <a:xfrm>
              <a:off x="7334640" y="495252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1" name="CustomShape 59"/>
            <p:cNvSpPr/>
            <p:nvPr/>
          </p:nvSpPr>
          <p:spPr>
            <a:xfrm>
              <a:off x="4164480" y="5022000"/>
              <a:ext cx="3805560" cy="555840"/>
            </a:xfrm>
            <a:prstGeom prst="rect">
              <a:avLst/>
            </a:prstGeom>
            <a:solidFill>
              <a:schemeClr val="lt1"/>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2" name="CustomShape 60"/>
            <p:cNvSpPr/>
            <p:nvPr/>
          </p:nvSpPr>
          <p:spPr>
            <a:xfrm>
              <a:off x="4164480" y="5022000"/>
              <a:ext cx="3805560" cy="555840"/>
            </a:xfrm>
            <a:prstGeom prst="rect">
              <a:avLst/>
            </a:prstGeom>
            <a:noFill/>
            <a:ln w="0">
              <a:noFill/>
            </a:ln>
          </p:spPr>
          <p:style>
            <a:lnRef idx="0"/>
            <a:fillRef idx="0"/>
            <a:effectRef idx="0"/>
            <a:fontRef idx="minor"/>
          </p:style>
          <p:txBody>
            <a:bodyPr lIns="50760" rIns="50760" tIns="50760" bIns="50760" anchor="ctr">
              <a:noAutofit/>
            </a:bodyPr>
            <a:p>
              <a:pPr>
                <a:lnSpc>
                  <a:spcPct val="90000"/>
                </a:lnSpc>
              </a:pPr>
              <a:r>
                <a:rPr b="0" lang="fr-FR" sz="2000" spc="-1" strike="noStrike">
                  <a:solidFill>
                    <a:srgbClr val="ff4000"/>
                  </a:solidFill>
                  <a:latin typeface="Calibri"/>
                  <a:ea typeface="Calibri"/>
                </a:rPr>
                <a:t>« La crème solaire ne se met que sur les grains de beauté »</a:t>
              </a:r>
              <a:endParaRPr b="0" lang="fr-FR" sz="2000" spc="-1" strike="noStrike">
                <a:solidFill>
                  <a:srgbClr val="ffffff"/>
                </a:solidFill>
                <a:latin typeface="Arial"/>
              </a:endParaRPr>
            </a:p>
          </p:txBody>
        </p:sp>
        <p:sp>
          <p:nvSpPr>
            <p:cNvPr id="453" name="CustomShape 61"/>
            <p:cNvSpPr/>
            <p:nvPr/>
          </p:nvSpPr>
          <p:spPr>
            <a:xfrm>
              <a:off x="4164480" y="5743440"/>
              <a:ext cx="3756600" cy="3409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54" name="CustomShape 62"/>
            <p:cNvSpPr/>
            <p:nvPr/>
          </p:nvSpPr>
          <p:spPr>
            <a:xfrm>
              <a:off x="4164480" y="5743440"/>
              <a:ext cx="3756600" cy="340920"/>
            </a:xfrm>
            <a:prstGeom prst="rect">
              <a:avLst/>
            </a:prstGeom>
            <a:noFill/>
            <a:ln w="0">
              <a:noFill/>
            </a:ln>
          </p:spPr>
          <p:style>
            <a:lnRef idx="0"/>
            <a:fillRef idx="0"/>
            <a:effectRef idx="0"/>
            <a:fontRef idx="minor"/>
          </p:style>
          <p:txBody>
            <a:bodyPr lIns="76320" rIns="76320" tIns="76320" bIns="76320" anchor="b">
              <a:noAutofit/>
            </a:bodyPr>
            <a:p>
              <a:pPr>
                <a:lnSpc>
                  <a:spcPct val="90000"/>
                </a:lnSpc>
              </a:pPr>
              <a:r>
                <a:rPr b="0" lang="fr-FR" sz="2000" spc="-1" strike="noStrike">
                  <a:solidFill>
                    <a:srgbClr val="ffffff"/>
                  </a:solidFill>
                  <a:latin typeface="Calibri"/>
                  <a:ea typeface="Calibri"/>
                </a:rPr>
                <a:t>6, </a:t>
              </a:r>
              <a:endParaRPr b="0" lang="fr-FR" sz="2000" spc="-1" strike="noStrike">
                <a:solidFill>
                  <a:srgbClr val="ffffff"/>
                </a:solidFill>
                <a:latin typeface="Arial"/>
              </a:endParaRPr>
            </a:p>
          </p:txBody>
        </p:sp>
        <p:sp>
          <p:nvSpPr>
            <p:cNvPr id="455" name="CustomShape 63"/>
            <p:cNvSpPr/>
            <p:nvPr/>
          </p:nvSpPr>
          <p:spPr>
            <a:xfrm>
              <a:off x="4164480" y="608472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6" name="CustomShape 64"/>
            <p:cNvSpPr/>
            <p:nvPr/>
          </p:nvSpPr>
          <p:spPr>
            <a:xfrm>
              <a:off x="4692960" y="608472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7" name="CustomShape 65"/>
            <p:cNvSpPr/>
            <p:nvPr/>
          </p:nvSpPr>
          <p:spPr>
            <a:xfrm>
              <a:off x="5221440" y="6084720"/>
              <a:ext cx="878400" cy="695160"/>
            </a:xfrm>
            <a:prstGeom prst="chevron">
              <a:avLst>
                <a:gd name="adj" fmla="val 70610"/>
              </a:avLst>
            </a:prstGeom>
            <a:solidFill>
              <a:srgbClr val="eeb14f"/>
            </a:solidFill>
            <a:ln cap="rnd" w="15840">
              <a:solidFill>
                <a:srgbClr val="eeb14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8" name="CustomShape 66"/>
            <p:cNvSpPr/>
            <p:nvPr/>
          </p:nvSpPr>
          <p:spPr>
            <a:xfrm>
              <a:off x="5749560" y="6084720"/>
              <a:ext cx="878400" cy="695160"/>
            </a:xfrm>
            <a:prstGeom prst="chevron">
              <a:avLst>
                <a:gd name="adj" fmla="val 70610"/>
              </a:avLst>
            </a:prstGeom>
            <a:solidFill>
              <a:srgbClr val="ee745e"/>
            </a:solidFill>
            <a:ln cap="rnd" w="15840">
              <a:solidFill>
                <a:srgbClr val="ee745e"/>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9" name="CustomShape 67"/>
            <p:cNvSpPr/>
            <p:nvPr/>
          </p:nvSpPr>
          <p:spPr>
            <a:xfrm>
              <a:off x="6278040" y="6084720"/>
              <a:ext cx="878400" cy="695160"/>
            </a:xfrm>
            <a:prstGeom prst="chevron">
              <a:avLst>
                <a:gd name="adj" fmla="val 70610"/>
              </a:avLst>
            </a:prstGeom>
            <a:solidFill>
              <a:schemeClr val="accent6"/>
            </a:solidFill>
            <a:ln cap="rnd" w="15840">
              <a:solidFill>
                <a:srgbClr val="ed515c"/>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0" name="CustomShape 68"/>
            <p:cNvSpPr/>
            <p:nvPr/>
          </p:nvSpPr>
          <p:spPr>
            <a:xfrm>
              <a:off x="6806160" y="6084720"/>
              <a:ext cx="878400" cy="695160"/>
            </a:xfrm>
            <a:prstGeom prst="chevron">
              <a:avLst>
                <a:gd name="adj" fmla="val 70610"/>
              </a:avLst>
            </a:prstGeom>
            <a:solidFill>
              <a:srgbClr val="6eea9f"/>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1" name="CustomShape 69"/>
            <p:cNvSpPr/>
            <p:nvPr/>
          </p:nvSpPr>
          <p:spPr>
            <a:xfrm>
              <a:off x="7334640" y="6084720"/>
              <a:ext cx="878400" cy="695160"/>
            </a:xfrm>
            <a:prstGeom prst="chevron">
              <a:avLst>
                <a:gd name="adj" fmla="val 70610"/>
              </a:avLst>
            </a:prstGeom>
            <a:solidFill>
              <a:srgbClr val="b4df5b"/>
            </a:solidFill>
            <a:ln cap="rnd" w="15840">
              <a:solidFill>
                <a:srgbClr val="b4df5b"/>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2" name="CustomShape 70"/>
            <p:cNvSpPr/>
            <p:nvPr/>
          </p:nvSpPr>
          <p:spPr>
            <a:xfrm>
              <a:off x="4164480" y="6154560"/>
              <a:ext cx="3805560" cy="555840"/>
            </a:xfrm>
            <a:prstGeom prst="rect">
              <a:avLst/>
            </a:prstGeom>
            <a:solidFill>
              <a:schemeClr val="lt1"/>
            </a:solidFill>
            <a:ln cap="rnd" w="15840">
              <a:solidFill>
                <a:srgbClr val="6eea9f"/>
              </a:solidFill>
              <a:roun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3" name="CustomShape 71"/>
            <p:cNvSpPr/>
            <p:nvPr/>
          </p:nvSpPr>
          <p:spPr>
            <a:xfrm>
              <a:off x="4164480" y="6154560"/>
              <a:ext cx="3805560" cy="555840"/>
            </a:xfrm>
            <a:prstGeom prst="rect">
              <a:avLst/>
            </a:prstGeom>
            <a:noFill/>
            <a:ln w="0">
              <a:noFill/>
            </a:ln>
          </p:spPr>
          <p:style>
            <a:lnRef idx="0"/>
            <a:fillRef idx="0"/>
            <a:effectRef idx="0"/>
            <a:fontRef idx="minor"/>
          </p:style>
          <p:txBody>
            <a:bodyPr lIns="50760" rIns="50760" tIns="50760" bIns="50760" anchor="ctr">
              <a:noAutofit/>
            </a:bodyPr>
            <a:p>
              <a:pPr>
                <a:lnSpc>
                  <a:spcPct val="90000"/>
                </a:lnSpc>
              </a:pPr>
              <a:r>
                <a:rPr b="0" lang="fr-FR" sz="2000" spc="-1" strike="noStrike">
                  <a:solidFill>
                    <a:srgbClr val="ff4000"/>
                  </a:solidFill>
                  <a:latin typeface="Calibri"/>
                  <a:ea typeface="Calibri"/>
                </a:rPr>
                <a:t>« Un indice 20 protège suffisamment »</a:t>
              </a:r>
              <a:endParaRPr b="0" lang="fr-FR" sz="2000" spc="-1" strike="noStrike">
                <a:solidFill>
                  <a:srgbClr val="ffffff"/>
                </a:solidFill>
                <a:latin typeface="Arial"/>
              </a:endParaRPr>
            </a:p>
          </p:txBody>
        </p:sp>
      </p:grpSp>
      <p:pic>
        <p:nvPicPr>
          <p:cNvPr id="464" name="Shape 469" descr="RÃ©sultat de recherche d'images pour &quot;idÃ©e fausse png&quot;"/>
          <p:cNvPicPr/>
          <p:nvPr/>
        </p:nvPicPr>
        <p:blipFill>
          <a:blip r:embed="rId1"/>
          <a:stretch/>
        </p:blipFill>
        <p:spPr>
          <a:xfrm rot="5400000">
            <a:off x="7104960" y="2112840"/>
            <a:ext cx="6777000" cy="271044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CustomShape 1"/>
          <p:cNvSpPr/>
          <p:nvPr/>
        </p:nvSpPr>
        <p:spPr>
          <a:xfrm>
            <a:off x="701640" y="792360"/>
            <a:ext cx="3811680" cy="4207320"/>
          </a:xfrm>
          <a:prstGeom prst="rect">
            <a:avLst/>
          </a:pr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pic>
        <p:nvPicPr>
          <p:cNvPr id="466" name="Shape 475" descr=""/>
          <p:cNvPicPr/>
          <p:nvPr/>
        </p:nvPicPr>
        <p:blipFill>
          <a:blip r:embed="rId1"/>
          <a:srcRect l="0" t="0" r="15846" b="16528"/>
          <a:stretch/>
        </p:blipFill>
        <p:spPr>
          <a:xfrm>
            <a:off x="701640" y="2337480"/>
            <a:ext cx="3030120" cy="2964960"/>
          </a:xfrm>
          <a:prstGeom prst="rect">
            <a:avLst/>
          </a:prstGeom>
          <a:ln w="0">
            <a:noFill/>
          </a:ln>
        </p:spPr>
      </p:pic>
      <p:sp>
        <p:nvSpPr>
          <p:cNvPr id="467" name="CustomShape 2"/>
          <p:cNvSpPr/>
          <p:nvPr/>
        </p:nvSpPr>
        <p:spPr>
          <a:xfrm>
            <a:off x="9137880" y="6492960"/>
            <a:ext cx="134316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04/04/2018</a:t>
            </a:r>
            <a:endParaRPr b="0" lang="fr-FR" sz="900" spc="-1" strike="noStrike">
              <a:solidFill>
                <a:srgbClr val="ffffff"/>
              </a:solidFill>
              <a:latin typeface="Arial"/>
            </a:endParaRPr>
          </a:p>
        </p:txBody>
      </p:sp>
      <p:sp>
        <p:nvSpPr>
          <p:cNvPr id="468" name="CustomShape 3"/>
          <p:cNvSpPr/>
          <p:nvPr/>
        </p:nvSpPr>
        <p:spPr>
          <a:xfrm>
            <a:off x="254520" y="6492960"/>
            <a:ext cx="8643600" cy="36432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fr-FR" sz="900" spc="-1" strike="noStrike">
                <a:solidFill>
                  <a:srgbClr val="ffffff"/>
                </a:solidFill>
                <a:latin typeface="Century Gothic"/>
                <a:ea typeface="Century Gothic"/>
              </a:rPr>
              <a:t>Propriété Sant&amp; Numérique Hauts-de-France</a:t>
            </a:r>
            <a:endParaRPr b="0" lang="fr-FR" sz="900" spc="-1" strike="noStrike">
              <a:solidFill>
                <a:srgbClr val="ffffff"/>
              </a:solidFill>
              <a:latin typeface="Arial"/>
            </a:endParaRPr>
          </a:p>
        </p:txBody>
      </p:sp>
      <p:sp>
        <p:nvSpPr>
          <p:cNvPr id="469" name="CustomShape 4"/>
          <p:cNvSpPr/>
          <p:nvPr/>
        </p:nvSpPr>
        <p:spPr>
          <a:xfrm>
            <a:off x="5042880" y="2718000"/>
            <a:ext cx="6738840" cy="30463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fr-FR" sz="2400" spc="-1" strike="noStrike">
                <a:solidFill>
                  <a:srgbClr val="ffffff"/>
                </a:solidFill>
                <a:latin typeface="Calibri"/>
                <a:ea typeface="Calibri"/>
              </a:rPr>
              <a:t>Protéger particulièrement les enfants,</a:t>
            </a:r>
            <a:endParaRPr b="0" lang="fr-FR" sz="2400" spc="-1" strike="noStrike">
              <a:solidFill>
                <a:srgbClr val="ffffff"/>
              </a:solidFill>
              <a:latin typeface="Arial"/>
            </a:endParaRPr>
          </a:p>
          <a:p>
            <a:pPr>
              <a:lnSpc>
                <a:spcPct val="100000"/>
              </a:lnSpc>
            </a:pPr>
            <a:br>
              <a:rPr sz="1800"/>
            </a:br>
            <a:r>
              <a:rPr b="0" lang="fr-FR" sz="2400" spc="-1" strike="noStrike">
                <a:solidFill>
                  <a:srgbClr val="ffffff"/>
                </a:solidFill>
                <a:latin typeface="Calibri"/>
                <a:ea typeface="Calibri"/>
              </a:rPr>
              <a:t>Eviter de recourir aux cabines de bronzage : il n’y a pas de préparation de la peau au soleil !</a:t>
            </a:r>
            <a:endParaRPr b="0" lang="fr-FR" sz="2400" spc="-1" strike="noStrike">
              <a:solidFill>
                <a:srgbClr val="ffffff"/>
              </a:solidFill>
              <a:latin typeface="Arial"/>
            </a:endParaRPr>
          </a:p>
          <a:p>
            <a:pPr>
              <a:lnSpc>
                <a:spcPct val="100000"/>
              </a:lnSpc>
            </a:pPr>
            <a:br>
              <a:rPr sz="1800"/>
            </a:br>
            <a:r>
              <a:rPr b="0" lang="fr-FR" sz="2400" spc="-1" strike="noStrike">
                <a:solidFill>
                  <a:srgbClr val="ffffff"/>
                </a:solidFill>
                <a:latin typeface="Calibri"/>
                <a:ea typeface="Calibri"/>
              </a:rPr>
              <a:t>La photo-protection c’est : </a:t>
            </a:r>
            <a:endParaRPr b="0" lang="fr-FR" sz="2400" spc="-1" strike="noStrike">
              <a:solidFill>
                <a:srgbClr val="ffffff"/>
              </a:solidFill>
              <a:latin typeface="Arial"/>
            </a:endParaRPr>
          </a:p>
          <a:p>
            <a:pPr marL="457200">
              <a:lnSpc>
                <a:spcPct val="100000"/>
              </a:lnSpc>
            </a:pPr>
            <a:r>
              <a:rPr b="0" lang="fr-FR" sz="2400" spc="-1" strike="noStrike">
                <a:solidFill>
                  <a:srgbClr val="ffffff"/>
                </a:solidFill>
                <a:latin typeface="Calibri"/>
                <a:ea typeface="Calibri"/>
              </a:rPr>
              <a:t>ne pas prendre de coups de soleil </a:t>
            </a:r>
            <a:endParaRPr b="0" lang="fr-FR" sz="2400" spc="-1" strike="noStrike">
              <a:solidFill>
                <a:srgbClr val="ffffff"/>
              </a:solidFill>
              <a:latin typeface="Arial"/>
            </a:endParaRPr>
          </a:p>
          <a:p>
            <a:pPr marL="457200">
              <a:lnSpc>
                <a:spcPct val="100000"/>
              </a:lnSpc>
            </a:pPr>
            <a:r>
              <a:rPr b="0" lang="fr-FR" sz="2400" spc="-1" strike="noStrike">
                <a:solidFill>
                  <a:srgbClr val="ffffff"/>
                </a:solidFill>
                <a:latin typeface="Calibri"/>
                <a:ea typeface="Calibri"/>
              </a:rPr>
              <a:t>et limiter son temps d’exposition pour chacun</a:t>
            </a:r>
            <a:endParaRPr b="0" lang="fr-FR" sz="2400" spc="-1" strike="noStrike">
              <a:solidFill>
                <a:srgbClr val="ffffff"/>
              </a:solidFill>
              <a:latin typeface="Arial"/>
            </a:endParaRPr>
          </a:p>
        </p:txBody>
      </p:sp>
      <p:sp>
        <p:nvSpPr>
          <p:cNvPr id="470" name="CustomShape 5"/>
          <p:cNvSpPr/>
          <p:nvPr/>
        </p:nvSpPr>
        <p:spPr>
          <a:xfrm>
            <a:off x="414000" y="947880"/>
            <a:ext cx="10572120" cy="77436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br>
              <a:rPr sz="1800"/>
            </a:br>
            <a:r>
              <a:rPr b="1" lang="fr-FR" sz="4000" spc="-1" strike="noStrike">
                <a:solidFill>
                  <a:srgbClr val="000000"/>
                </a:solidFill>
                <a:latin typeface="Candara"/>
                <a:ea typeface="Candara"/>
              </a:rPr>
              <a:t>Conseils de photo-protection : en conclusion</a:t>
            </a:r>
            <a:endParaRPr b="0" lang="fr-FR" sz="40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212121"/>
      </a:dk2>
      <a:lt2>
        <a:srgbClr val="636363"/>
      </a:lt2>
      <a:accent1>
        <a:srgbClr val="7de5f0"/>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212121"/>
      </a:dk2>
      <a:lt2>
        <a:srgbClr val="636363"/>
      </a:lt2>
      <a:accent1>
        <a:srgbClr val="7de5f0"/>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212121"/>
      </a:dk2>
      <a:lt2>
        <a:srgbClr val="636363"/>
      </a:lt2>
      <a:accent1>
        <a:srgbClr val="7de5f0"/>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212121"/>
      </a:dk2>
      <a:lt2>
        <a:srgbClr val="636363"/>
      </a:lt2>
      <a:accent1>
        <a:srgbClr val="7de5f0"/>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212121"/>
      </a:dk2>
      <a:lt2>
        <a:srgbClr val="636363"/>
      </a:lt2>
      <a:accent1>
        <a:srgbClr val="7de5f0"/>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14</TotalTime>
  <Application>LibreOffice/7.6.2.1$Windows_X86_64 LibreOffice_project/56f7684011345957bbf33a7ee678afaf4d2ba333</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dcterms:modified xsi:type="dcterms:W3CDTF">2021-04-20T18:54:37Z</dcterms:modified>
  <cp:revision>2</cp:revision>
  <dc:subject/>
  <dc:title/>
</cp:coreProperties>
</file>